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3" r:id="rId28"/>
    <p:sldId id="28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CBA29-580E-464C-A1F8-76CC7DF0BC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E236BA6-3B05-43BB-9D58-3FB532055B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78B730-1FB0-4166-8745-3C59010BA492}"/>
              </a:ext>
            </a:extLst>
          </p:cNvPr>
          <p:cNvSpPr>
            <a:spLocks noGrp="1"/>
          </p:cNvSpPr>
          <p:nvPr>
            <p:ph type="dt" sz="half" idx="10"/>
          </p:nvPr>
        </p:nvSpPr>
        <p:spPr/>
        <p:txBody>
          <a:bodyPr/>
          <a:lstStyle/>
          <a:p>
            <a:fld id="{A0462C54-A3BD-40E0-8FAB-DDFB30707597}" type="datetimeFigureOut">
              <a:rPr lang="en-US" smtClean="0"/>
              <a:t>12/21/2017</a:t>
            </a:fld>
            <a:endParaRPr lang="en-US"/>
          </a:p>
        </p:txBody>
      </p:sp>
      <p:sp>
        <p:nvSpPr>
          <p:cNvPr id="5" name="Footer Placeholder 4">
            <a:extLst>
              <a:ext uri="{FF2B5EF4-FFF2-40B4-BE49-F238E27FC236}">
                <a16:creationId xmlns:a16="http://schemas.microsoft.com/office/drawing/2014/main" id="{3A17CC2E-0A4B-4248-8AE2-F8E80C071F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233AC4-5E8D-4DAD-A57E-ABA91FB45A23}"/>
              </a:ext>
            </a:extLst>
          </p:cNvPr>
          <p:cNvSpPr>
            <a:spLocks noGrp="1"/>
          </p:cNvSpPr>
          <p:nvPr>
            <p:ph type="sldNum" sz="quarter" idx="12"/>
          </p:nvPr>
        </p:nvSpPr>
        <p:spPr/>
        <p:txBody>
          <a:bodyPr/>
          <a:lstStyle/>
          <a:p>
            <a:fld id="{AF529666-5371-45C1-AF47-9738BB1313E6}" type="slidenum">
              <a:rPr lang="en-US" smtClean="0"/>
              <a:t>‹#›</a:t>
            </a:fld>
            <a:endParaRPr lang="en-US"/>
          </a:p>
        </p:txBody>
      </p:sp>
    </p:spTree>
    <p:extLst>
      <p:ext uri="{BB962C8B-B14F-4D97-AF65-F5344CB8AC3E}">
        <p14:creationId xmlns:p14="http://schemas.microsoft.com/office/powerpoint/2010/main" val="2013806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6EB5D-1AFF-4EBE-B99A-9777110978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5D27AF-23E7-4493-A638-85B072360C5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6D4BBD-FBEE-4B29-B5D0-AF19BE30E663}"/>
              </a:ext>
            </a:extLst>
          </p:cNvPr>
          <p:cNvSpPr>
            <a:spLocks noGrp="1"/>
          </p:cNvSpPr>
          <p:nvPr>
            <p:ph type="dt" sz="half" idx="10"/>
          </p:nvPr>
        </p:nvSpPr>
        <p:spPr/>
        <p:txBody>
          <a:bodyPr/>
          <a:lstStyle/>
          <a:p>
            <a:fld id="{A0462C54-A3BD-40E0-8FAB-DDFB30707597}" type="datetimeFigureOut">
              <a:rPr lang="en-US" smtClean="0"/>
              <a:t>12/21/2017</a:t>
            </a:fld>
            <a:endParaRPr lang="en-US"/>
          </a:p>
        </p:txBody>
      </p:sp>
      <p:sp>
        <p:nvSpPr>
          <p:cNvPr id="5" name="Footer Placeholder 4">
            <a:extLst>
              <a:ext uri="{FF2B5EF4-FFF2-40B4-BE49-F238E27FC236}">
                <a16:creationId xmlns:a16="http://schemas.microsoft.com/office/drawing/2014/main" id="{65334A9A-FB9A-48D6-9DB2-0DA74D08A1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E72330-40BA-457A-8897-C60E7E4CB532}"/>
              </a:ext>
            </a:extLst>
          </p:cNvPr>
          <p:cNvSpPr>
            <a:spLocks noGrp="1"/>
          </p:cNvSpPr>
          <p:nvPr>
            <p:ph type="sldNum" sz="quarter" idx="12"/>
          </p:nvPr>
        </p:nvSpPr>
        <p:spPr/>
        <p:txBody>
          <a:bodyPr/>
          <a:lstStyle/>
          <a:p>
            <a:fld id="{AF529666-5371-45C1-AF47-9738BB1313E6}" type="slidenum">
              <a:rPr lang="en-US" smtClean="0"/>
              <a:t>‹#›</a:t>
            </a:fld>
            <a:endParaRPr lang="en-US"/>
          </a:p>
        </p:txBody>
      </p:sp>
    </p:spTree>
    <p:extLst>
      <p:ext uri="{BB962C8B-B14F-4D97-AF65-F5344CB8AC3E}">
        <p14:creationId xmlns:p14="http://schemas.microsoft.com/office/powerpoint/2010/main" val="388407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066FFF-DE42-4BAD-9B7B-322FEFC8B5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B2BD40-DFE1-41B1-A489-A3923BE1A20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E9A487-7E92-4E1C-BEE3-720D3E4F45FE}"/>
              </a:ext>
            </a:extLst>
          </p:cNvPr>
          <p:cNvSpPr>
            <a:spLocks noGrp="1"/>
          </p:cNvSpPr>
          <p:nvPr>
            <p:ph type="dt" sz="half" idx="10"/>
          </p:nvPr>
        </p:nvSpPr>
        <p:spPr/>
        <p:txBody>
          <a:bodyPr/>
          <a:lstStyle/>
          <a:p>
            <a:fld id="{A0462C54-A3BD-40E0-8FAB-DDFB30707597}" type="datetimeFigureOut">
              <a:rPr lang="en-US" smtClean="0"/>
              <a:t>12/21/2017</a:t>
            </a:fld>
            <a:endParaRPr lang="en-US"/>
          </a:p>
        </p:txBody>
      </p:sp>
      <p:sp>
        <p:nvSpPr>
          <p:cNvPr id="5" name="Footer Placeholder 4">
            <a:extLst>
              <a:ext uri="{FF2B5EF4-FFF2-40B4-BE49-F238E27FC236}">
                <a16:creationId xmlns:a16="http://schemas.microsoft.com/office/drawing/2014/main" id="{D5410689-CC1E-41BD-80B4-CD5DA670E3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3AC532-8970-4FC7-9924-A374D75C4ABB}"/>
              </a:ext>
            </a:extLst>
          </p:cNvPr>
          <p:cNvSpPr>
            <a:spLocks noGrp="1"/>
          </p:cNvSpPr>
          <p:nvPr>
            <p:ph type="sldNum" sz="quarter" idx="12"/>
          </p:nvPr>
        </p:nvSpPr>
        <p:spPr/>
        <p:txBody>
          <a:bodyPr/>
          <a:lstStyle/>
          <a:p>
            <a:fld id="{AF529666-5371-45C1-AF47-9738BB1313E6}" type="slidenum">
              <a:rPr lang="en-US" smtClean="0"/>
              <a:t>‹#›</a:t>
            </a:fld>
            <a:endParaRPr lang="en-US"/>
          </a:p>
        </p:txBody>
      </p:sp>
    </p:spTree>
    <p:extLst>
      <p:ext uri="{BB962C8B-B14F-4D97-AF65-F5344CB8AC3E}">
        <p14:creationId xmlns:p14="http://schemas.microsoft.com/office/powerpoint/2010/main" val="2893600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A3020-A68B-47C9-AA96-D8F2A59B17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744C14-C37D-4450-BBD7-A9B23589526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E8AEA4-079F-47DF-9422-958B8B6B905F}"/>
              </a:ext>
            </a:extLst>
          </p:cNvPr>
          <p:cNvSpPr>
            <a:spLocks noGrp="1"/>
          </p:cNvSpPr>
          <p:nvPr>
            <p:ph type="dt" sz="half" idx="10"/>
          </p:nvPr>
        </p:nvSpPr>
        <p:spPr/>
        <p:txBody>
          <a:bodyPr/>
          <a:lstStyle/>
          <a:p>
            <a:fld id="{A0462C54-A3BD-40E0-8FAB-DDFB30707597}" type="datetimeFigureOut">
              <a:rPr lang="en-US" smtClean="0"/>
              <a:t>12/21/2017</a:t>
            </a:fld>
            <a:endParaRPr lang="en-US"/>
          </a:p>
        </p:txBody>
      </p:sp>
      <p:sp>
        <p:nvSpPr>
          <p:cNvPr id="5" name="Footer Placeholder 4">
            <a:extLst>
              <a:ext uri="{FF2B5EF4-FFF2-40B4-BE49-F238E27FC236}">
                <a16:creationId xmlns:a16="http://schemas.microsoft.com/office/drawing/2014/main" id="{98FC5D4F-77B1-4341-B472-A90D5AAEBD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B6CA29-58E5-4A70-9C91-6D81F02336DC}"/>
              </a:ext>
            </a:extLst>
          </p:cNvPr>
          <p:cNvSpPr>
            <a:spLocks noGrp="1"/>
          </p:cNvSpPr>
          <p:nvPr>
            <p:ph type="sldNum" sz="quarter" idx="12"/>
          </p:nvPr>
        </p:nvSpPr>
        <p:spPr/>
        <p:txBody>
          <a:bodyPr/>
          <a:lstStyle/>
          <a:p>
            <a:fld id="{AF529666-5371-45C1-AF47-9738BB1313E6}" type="slidenum">
              <a:rPr lang="en-US" smtClean="0"/>
              <a:t>‹#›</a:t>
            </a:fld>
            <a:endParaRPr lang="en-US"/>
          </a:p>
        </p:txBody>
      </p:sp>
    </p:spTree>
    <p:extLst>
      <p:ext uri="{BB962C8B-B14F-4D97-AF65-F5344CB8AC3E}">
        <p14:creationId xmlns:p14="http://schemas.microsoft.com/office/powerpoint/2010/main" val="299671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86968-10D8-4BAE-8319-E525CDE884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13037A-1773-4933-B3B8-94CBCB86DC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CE108DC-2AB2-4DA5-9917-3550FB775BE8}"/>
              </a:ext>
            </a:extLst>
          </p:cNvPr>
          <p:cNvSpPr>
            <a:spLocks noGrp="1"/>
          </p:cNvSpPr>
          <p:nvPr>
            <p:ph type="dt" sz="half" idx="10"/>
          </p:nvPr>
        </p:nvSpPr>
        <p:spPr/>
        <p:txBody>
          <a:bodyPr/>
          <a:lstStyle/>
          <a:p>
            <a:fld id="{A0462C54-A3BD-40E0-8FAB-DDFB30707597}" type="datetimeFigureOut">
              <a:rPr lang="en-US" smtClean="0"/>
              <a:t>12/21/2017</a:t>
            </a:fld>
            <a:endParaRPr lang="en-US"/>
          </a:p>
        </p:txBody>
      </p:sp>
      <p:sp>
        <p:nvSpPr>
          <p:cNvPr id="5" name="Footer Placeholder 4">
            <a:extLst>
              <a:ext uri="{FF2B5EF4-FFF2-40B4-BE49-F238E27FC236}">
                <a16:creationId xmlns:a16="http://schemas.microsoft.com/office/drawing/2014/main" id="{CE787EAB-AB60-41FA-AEB2-0B41E1AD79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427948-8C86-46AC-A647-F88118B9E812}"/>
              </a:ext>
            </a:extLst>
          </p:cNvPr>
          <p:cNvSpPr>
            <a:spLocks noGrp="1"/>
          </p:cNvSpPr>
          <p:nvPr>
            <p:ph type="sldNum" sz="quarter" idx="12"/>
          </p:nvPr>
        </p:nvSpPr>
        <p:spPr/>
        <p:txBody>
          <a:bodyPr/>
          <a:lstStyle/>
          <a:p>
            <a:fld id="{AF529666-5371-45C1-AF47-9738BB1313E6}" type="slidenum">
              <a:rPr lang="en-US" smtClean="0"/>
              <a:t>‹#›</a:t>
            </a:fld>
            <a:endParaRPr lang="en-US"/>
          </a:p>
        </p:txBody>
      </p:sp>
    </p:spTree>
    <p:extLst>
      <p:ext uri="{BB962C8B-B14F-4D97-AF65-F5344CB8AC3E}">
        <p14:creationId xmlns:p14="http://schemas.microsoft.com/office/powerpoint/2010/main" val="1928924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49094-F5D7-4FA7-AE29-D9592E87BD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347928-37F7-4F5A-99C6-30D5AA9252B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41FA65-31B3-4EDF-AB87-B5A22945E23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4EB96B-1C65-4FAB-AA08-C75A2A92DDDB}"/>
              </a:ext>
            </a:extLst>
          </p:cNvPr>
          <p:cNvSpPr>
            <a:spLocks noGrp="1"/>
          </p:cNvSpPr>
          <p:nvPr>
            <p:ph type="dt" sz="half" idx="10"/>
          </p:nvPr>
        </p:nvSpPr>
        <p:spPr/>
        <p:txBody>
          <a:bodyPr/>
          <a:lstStyle/>
          <a:p>
            <a:fld id="{A0462C54-A3BD-40E0-8FAB-DDFB30707597}" type="datetimeFigureOut">
              <a:rPr lang="en-US" smtClean="0"/>
              <a:t>12/21/2017</a:t>
            </a:fld>
            <a:endParaRPr lang="en-US"/>
          </a:p>
        </p:txBody>
      </p:sp>
      <p:sp>
        <p:nvSpPr>
          <p:cNvPr id="6" name="Footer Placeholder 5">
            <a:extLst>
              <a:ext uri="{FF2B5EF4-FFF2-40B4-BE49-F238E27FC236}">
                <a16:creationId xmlns:a16="http://schemas.microsoft.com/office/drawing/2014/main" id="{A183293C-65F1-42E3-9055-B124F7E580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C9C79A-F8C9-4F52-A366-0BE11D05E5A5}"/>
              </a:ext>
            </a:extLst>
          </p:cNvPr>
          <p:cNvSpPr>
            <a:spLocks noGrp="1"/>
          </p:cNvSpPr>
          <p:nvPr>
            <p:ph type="sldNum" sz="quarter" idx="12"/>
          </p:nvPr>
        </p:nvSpPr>
        <p:spPr/>
        <p:txBody>
          <a:bodyPr/>
          <a:lstStyle/>
          <a:p>
            <a:fld id="{AF529666-5371-45C1-AF47-9738BB1313E6}" type="slidenum">
              <a:rPr lang="en-US" smtClean="0"/>
              <a:t>‹#›</a:t>
            </a:fld>
            <a:endParaRPr lang="en-US"/>
          </a:p>
        </p:txBody>
      </p:sp>
    </p:spTree>
    <p:extLst>
      <p:ext uri="{BB962C8B-B14F-4D97-AF65-F5344CB8AC3E}">
        <p14:creationId xmlns:p14="http://schemas.microsoft.com/office/powerpoint/2010/main" val="2181666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50391-1080-4700-8226-FE7C60F2A8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8E2C37-97C4-4CBD-8D42-AA0FD0D4F5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4D59717-DA4C-4273-A380-22C05FC7241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DDCC05-FC63-41A0-AAD3-1E1262C95E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7656FBC-FB44-432B-9016-AEA9B328235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D6CE06-D85F-4A36-9C22-5BECC7D1FEC4}"/>
              </a:ext>
            </a:extLst>
          </p:cNvPr>
          <p:cNvSpPr>
            <a:spLocks noGrp="1"/>
          </p:cNvSpPr>
          <p:nvPr>
            <p:ph type="dt" sz="half" idx="10"/>
          </p:nvPr>
        </p:nvSpPr>
        <p:spPr/>
        <p:txBody>
          <a:bodyPr/>
          <a:lstStyle/>
          <a:p>
            <a:fld id="{A0462C54-A3BD-40E0-8FAB-DDFB30707597}" type="datetimeFigureOut">
              <a:rPr lang="en-US" smtClean="0"/>
              <a:t>12/21/2017</a:t>
            </a:fld>
            <a:endParaRPr lang="en-US"/>
          </a:p>
        </p:txBody>
      </p:sp>
      <p:sp>
        <p:nvSpPr>
          <p:cNvPr id="8" name="Footer Placeholder 7">
            <a:extLst>
              <a:ext uri="{FF2B5EF4-FFF2-40B4-BE49-F238E27FC236}">
                <a16:creationId xmlns:a16="http://schemas.microsoft.com/office/drawing/2014/main" id="{F023F5D5-F2D6-4F45-94CA-5CB76548CC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677DA01-E2A7-41D9-BC4A-3E82A652D744}"/>
              </a:ext>
            </a:extLst>
          </p:cNvPr>
          <p:cNvSpPr>
            <a:spLocks noGrp="1"/>
          </p:cNvSpPr>
          <p:nvPr>
            <p:ph type="sldNum" sz="quarter" idx="12"/>
          </p:nvPr>
        </p:nvSpPr>
        <p:spPr/>
        <p:txBody>
          <a:bodyPr/>
          <a:lstStyle/>
          <a:p>
            <a:fld id="{AF529666-5371-45C1-AF47-9738BB1313E6}" type="slidenum">
              <a:rPr lang="en-US" smtClean="0"/>
              <a:t>‹#›</a:t>
            </a:fld>
            <a:endParaRPr lang="en-US"/>
          </a:p>
        </p:txBody>
      </p:sp>
    </p:spTree>
    <p:extLst>
      <p:ext uri="{BB962C8B-B14F-4D97-AF65-F5344CB8AC3E}">
        <p14:creationId xmlns:p14="http://schemas.microsoft.com/office/powerpoint/2010/main" val="206676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60E8E-4585-44AB-AE43-D3D64848EB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943B6F-661D-426E-A4C5-D703F7BC5AF1}"/>
              </a:ext>
            </a:extLst>
          </p:cNvPr>
          <p:cNvSpPr>
            <a:spLocks noGrp="1"/>
          </p:cNvSpPr>
          <p:nvPr>
            <p:ph type="dt" sz="half" idx="10"/>
          </p:nvPr>
        </p:nvSpPr>
        <p:spPr/>
        <p:txBody>
          <a:bodyPr/>
          <a:lstStyle/>
          <a:p>
            <a:fld id="{A0462C54-A3BD-40E0-8FAB-DDFB30707597}" type="datetimeFigureOut">
              <a:rPr lang="en-US" smtClean="0"/>
              <a:t>12/21/2017</a:t>
            </a:fld>
            <a:endParaRPr lang="en-US"/>
          </a:p>
        </p:txBody>
      </p:sp>
      <p:sp>
        <p:nvSpPr>
          <p:cNvPr id="4" name="Footer Placeholder 3">
            <a:extLst>
              <a:ext uri="{FF2B5EF4-FFF2-40B4-BE49-F238E27FC236}">
                <a16:creationId xmlns:a16="http://schemas.microsoft.com/office/drawing/2014/main" id="{7465812E-6025-4612-87B6-AD3B747BDD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3677BE-DCD4-4600-8B8F-A40FB18D21F0}"/>
              </a:ext>
            </a:extLst>
          </p:cNvPr>
          <p:cNvSpPr>
            <a:spLocks noGrp="1"/>
          </p:cNvSpPr>
          <p:nvPr>
            <p:ph type="sldNum" sz="quarter" idx="12"/>
          </p:nvPr>
        </p:nvSpPr>
        <p:spPr/>
        <p:txBody>
          <a:bodyPr/>
          <a:lstStyle/>
          <a:p>
            <a:fld id="{AF529666-5371-45C1-AF47-9738BB1313E6}" type="slidenum">
              <a:rPr lang="en-US" smtClean="0"/>
              <a:t>‹#›</a:t>
            </a:fld>
            <a:endParaRPr lang="en-US"/>
          </a:p>
        </p:txBody>
      </p:sp>
    </p:spTree>
    <p:extLst>
      <p:ext uri="{BB962C8B-B14F-4D97-AF65-F5344CB8AC3E}">
        <p14:creationId xmlns:p14="http://schemas.microsoft.com/office/powerpoint/2010/main" val="1979013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21D292-37B3-4E34-9473-F6BBDBB67D9E}"/>
              </a:ext>
            </a:extLst>
          </p:cNvPr>
          <p:cNvSpPr>
            <a:spLocks noGrp="1"/>
          </p:cNvSpPr>
          <p:nvPr>
            <p:ph type="dt" sz="half" idx="10"/>
          </p:nvPr>
        </p:nvSpPr>
        <p:spPr/>
        <p:txBody>
          <a:bodyPr/>
          <a:lstStyle/>
          <a:p>
            <a:fld id="{A0462C54-A3BD-40E0-8FAB-DDFB30707597}" type="datetimeFigureOut">
              <a:rPr lang="en-US" smtClean="0"/>
              <a:t>12/21/2017</a:t>
            </a:fld>
            <a:endParaRPr lang="en-US"/>
          </a:p>
        </p:txBody>
      </p:sp>
      <p:sp>
        <p:nvSpPr>
          <p:cNvPr id="3" name="Footer Placeholder 2">
            <a:extLst>
              <a:ext uri="{FF2B5EF4-FFF2-40B4-BE49-F238E27FC236}">
                <a16:creationId xmlns:a16="http://schemas.microsoft.com/office/drawing/2014/main" id="{781CDDF8-16FA-4850-A405-6FFE388189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8911A9-B50B-4D9B-99B8-3660A32998BF}"/>
              </a:ext>
            </a:extLst>
          </p:cNvPr>
          <p:cNvSpPr>
            <a:spLocks noGrp="1"/>
          </p:cNvSpPr>
          <p:nvPr>
            <p:ph type="sldNum" sz="quarter" idx="12"/>
          </p:nvPr>
        </p:nvSpPr>
        <p:spPr/>
        <p:txBody>
          <a:bodyPr/>
          <a:lstStyle/>
          <a:p>
            <a:fld id="{AF529666-5371-45C1-AF47-9738BB1313E6}" type="slidenum">
              <a:rPr lang="en-US" smtClean="0"/>
              <a:t>‹#›</a:t>
            </a:fld>
            <a:endParaRPr lang="en-US"/>
          </a:p>
        </p:txBody>
      </p:sp>
    </p:spTree>
    <p:extLst>
      <p:ext uri="{BB962C8B-B14F-4D97-AF65-F5344CB8AC3E}">
        <p14:creationId xmlns:p14="http://schemas.microsoft.com/office/powerpoint/2010/main" val="2465901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27C6B-B228-40F5-9202-C6E0B12C92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5F30E7-3EED-4F72-A44B-AB27A40DF0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053ABA-BB46-431F-9FD4-328FDE3FA6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DAD4171-9ED3-4D7C-9F73-333973DDA4A6}"/>
              </a:ext>
            </a:extLst>
          </p:cNvPr>
          <p:cNvSpPr>
            <a:spLocks noGrp="1"/>
          </p:cNvSpPr>
          <p:nvPr>
            <p:ph type="dt" sz="half" idx="10"/>
          </p:nvPr>
        </p:nvSpPr>
        <p:spPr/>
        <p:txBody>
          <a:bodyPr/>
          <a:lstStyle/>
          <a:p>
            <a:fld id="{A0462C54-A3BD-40E0-8FAB-DDFB30707597}" type="datetimeFigureOut">
              <a:rPr lang="en-US" smtClean="0"/>
              <a:t>12/21/2017</a:t>
            </a:fld>
            <a:endParaRPr lang="en-US"/>
          </a:p>
        </p:txBody>
      </p:sp>
      <p:sp>
        <p:nvSpPr>
          <p:cNvPr id="6" name="Footer Placeholder 5">
            <a:extLst>
              <a:ext uri="{FF2B5EF4-FFF2-40B4-BE49-F238E27FC236}">
                <a16:creationId xmlns:a16="http://schemas.microsoft.com/office/drawing/2014/main" id="{4D7D7B69-76CA-4B92-8F33-DE24133AB6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DAE0D2-6231-4992-A673-1AEFE76261C9}"/>
              </a:ext>
            </a:extLst>
          </p:cNvPr>
          <p:cNvSpPr>
            <a:spLocks noGrp="1"/>
          </p:cNvSpPr>
          <p:nvPr>
            <p:ph type="sldNum" sz="quarter" idx="12"/>
          </p:nvPr>
        </p:nvSpPr>
        <p:spPr/>
        <p:txBody>
          <a:bodyPr/>
          <a:lstStyle/>
          <a:p>
            <a:fld id="{AF529666-5371-45C1-AF47-9738BB1313E6}" type="slidenum">
              <a:rPr lang="en-US" smtClean="0"/>
              <a:t>‹#›</a:t>
            </a:fld>
            <a:endParaRPr lang="en-US"/>
          </a:p>
        </p:txBody>
      </p:sp>
    </p:spTree>
    <p:extLst>
      <p:ext uri="{BB962C8B-B14F-4D97-AF65-F5344CB8AC3E}">
        <p14:creationId xmlns:p14="http://schemas.microsoft.com/office/powerpoint/2010/main" val="603391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2593B-108D-4D0F-985B-703C0EE106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E4D572-378C-4C51-AF44-0E44515C28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BC642D-A08F-4D5E-B61E-6A627A0A0A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4D10392-2EBB-45E4-8D97-529534372141}"/>
              </a:ext>
            </a:extLst>
          </p:cNvPr>
          <p:cNvSpPr>
            <a:spLocks noGrp="1"/>
          </p:cNvSpPr>
          <p:nvPr>
            <p:ph type="dt" sz="half" idx="10"/>
          </p:nvPr>
        </p:nvSpPr>
        <p:spPr/>
        <p:txBody>
          <a:bodyPr/>
          <a:lstStyle/>
          <a:p>
            <a:fld id="{A0462C54-A3BD-40E0-8FAB-DDFB30707597}" type="datetimeFigureOut">
              <a:rPr lang="en-US" smtClean="0"/>
              <a:t>12/21/2017</a:t>
            </a:fld>
            <a:endParaRPr lang="en-US"/>
          </a:p>
        </p:txBody>
      </p:sp>
      <p:sp>
        <p:nvSpPr>
          <p:cNvPr id="6" name="Footer Placeholder 5">
            <a:extLst>
              <a:ext uri="{FF2B5EF4-FFF2-40B4-BE49-F238E27FC236}">
                <a16:creationId xmlns:a16="http://schemas.microsoft.com/office/drawing/2014/main" id="{3F29A682-0BB1-46A8-87DD-8859847880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361F7C-0DFD-495B-8244-20985C5CE5ED}"/>
              </a:ext>
            </a:extLst>
          </p:cNvPr>
          <p:cNvSpPr>
            <a:spLocks noGrp="1"/>
          </p:cNvSpPr>
          <p:nvPr>
            <p:ph type="sldNum" sz="quarter" idx="12"/>
          </p:nvPr>
        </p:nvSpPr>
        <p:spPr/>
        <p:txBody>
          <a:bodyPr/>
          <a:lstStyle/>
          <a:p>
            <a:fld id="{AF529666-5371-45C1-AF47-9738BB1313E6}" type="slidenum">
              <a:rPr lang="en-US" smtClean="0"/>
              <a:t>‹#›</a:t>
            </a:fld>
            <a:endParaRPr lang="en-US"/>
          </a:p>
        </p:txBody>
      </p:sp>
    </p:spTree>
    <p:extLst>
      <p:ext uri="{BB962C8B-B14F-4D97-AF65-F5344CB8AC3E}">
        <p14:creationId xmlns:p14="http://schemas.microsoft.com/office/powerpoint/2010/main" val="4037220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787E5D-B7E3-4BD9-BD1C-2E407F65DA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D669D0-E700-4F99-A7B2-3B0653087F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5E075A-446F-4701-9940-E756A8D069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62C54-A3BD-40E0-8FAB-DDFB30707597}" type="datetimeFigureOut">
              <a:rPr lang="en-US" smtClean="0"/>
              <a:t>12/21/2017</a:t>
            </a:fld>
            <a:endParaRPr lang="en-US"/>
          </a:p>
        </p:txBody>
      </p:sp>
      <p:sp>
        <p:nvSpPr>
          <p:cNvPr id="5" name="Footer Placeholder 4">
            <a:extLst>
              <a:ext uri="{FF2B5EF4-FFF2-40B4-BE49-F238E27FC236}">
                <a16:creationId xmlns:a16="http://schemas.microsoft.com/office/drawing/2014/main" id="{C36F2053-4322-48E3-A74E-31AAE3F3B9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EDF561-14B8-4395-A972-9F45D85328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529666-5371-45C1-AF47-9738BB1313E6}" type="slidenum">
              <a:rPr lang="en-US" smtClean="0"/>
              <a:t>‹#›</a:t>
            </a:fld>
            <a:endParaRPr lang="en-US"/>
          </a:p>
        </p:txBody>
      </p:sp>
    </p:spTree>
    <p:extLst>
      <p:ext uri="{BB962C8B-B14F-4D97-AF65-F5344CB8AC3E}">
        <p14:creationId xmlns:p14="http://schemas.microsoft.com/office/powerpoint/2010/main" val="40623431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7F3EE-B7C0-4176-B693-6470885B7806}"/>
              </a:ext>
            </a:extLst>
          </p:cNvPr>
          <p:cNvSpPr>
            <a:spLocks noGrp="1"/>
          </p:cNvSpPr>
          <p:nvPr>
            <p:ph type="ctrTitle"/>
          </p:nvPr>
        </p:nvSpPr>
        <p:spPr/>
        <p:txBody>
          <a:bodyPr/>
          <a:lstStyle/>
          <a:p>
            <a:r>
              <a:rPr lang="en-US" dirty="0" err="1"/>
              <a:t>Ecoliterature</a:t>
            </a:r>
            <a:endParaRPr lang="en-US" dirty="0"/>
          </a:p>
        </p:txBody>
      </p:sp>
      <p:sp>
        <p:nvSpPr>
          <p:cNvPr id="3" name="Subtitle 2">
            <a:extLst>
              <a:ext uri="{FF2B5EF4-FFF2-40B4-BE49-F238E27FC236}">
                <a16:creationId xmlns:a16="http://schemas.microsoft.com/office/drawing/2014/main" id="{DB93B1DB-DAB1-4497-A3AB-F17DA0B9BA8F}"/>
              </a:ext>
            </a:extLst>
          </p:cNvPr>
          <p:cNvSpPr>
            <a:spLocks noGrp="1"/>
          </p:cNvSpPr>
          <p:nvPr>
            <p:ph type="subTitle" idx="1"/>
          </p:nvPr>
        </p:nvSpPr>
        <p:spPr/>
        <p:txBody>
          <a:bodyPr/>
          <a:lstStyle/>
          <a:p>
            <a:r>
              <a:rPr lang="en-US" dirty="0"/>
              <a:t>American Literature of Nature, Ecology, and the Environment</a:t>
            </a:r>
          </a:p>
        </p:txBody>
      </p:sp>
    </p:spTree>
    <p:extLst>
      <p:ext uri="{BB962C8B-B14F-4D97-AF65-F5344CB8AC3E}">
        <p14:creationId xmlns:p14="http://schemas.microsoft.com/office/powerpoint/2010/main" val="3096640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C0A7C-1864-41EC-B685-3C6C52421D3B}"/>
              </a:ext>
            </a:extLst>
          </p:cNvPr>
          <p:cNvSpPr>
            <a:spLocks noGrp="1"/>
          </p:cNvSpPr>
          <p:nvPr>
            <p:ph type="title"/>
          </p:nvPr>
        </p:nvSpPr>
        <p:spPr/>
        <p:txBody>
          <a:bodyPr/>
          <a:lstStyle/>
          <a:p>
            <a:r>
              <a:rPr lang="en-US" i="1" dirty="0">
                <a:effectLst/>
              </a:rPr>
              <a:t>from The Last Panda</a:t>
            </a:r>
            <a:br>
              <a:rPr lang="en-US" dirty="0">
                <a:effectLst/>
              </a:rPr>
            </a:br>
            <a:r>
              <a:rPr lang="en-US" i="1" dirty="0">
                <a:effectLst/>
              </a:rPr>
              <a:t>by</a:t>
            </a:r>
            <a:r>
              <a:rPr lang="en-US" dirty="0">
                <a:effectLst/>
              </a:rPr>
              <a:t> George B. Schaller</a:t>
            </a:r>
            <a:br>
              <a:rPr lang="en-US" dirty="0">
                <a:effectLst/>
              </a:rPr>
            </a:br>
            <a:endParaRPr lang="en-US" dirty="0"/>
          </a:p>
        </p:txBody>
      </p:sp>
      <p:sp>
        <p:nvSpPr>
          <p:cNvPr id="4" name="Text Placeholder 3">
            <a:extLst>
              <a:ext uri="{FF2B5EF4-FFF2-40B4-BE49-F238E27FC236}">
                <a16:creationId xmlns:a16="http://schemas.microsoft.com/office/drawing/2014/main" id="{6E97E31E-9FCC-414F-94BF-4F257DB5771F}"/>
              </a:ext>
            </a:extLst>
          </p:cNvPr>
          <p:cNvSpPr>
            <a:spLocks noGrp="1"/>
          </p:cNvSpPr>
          <p:nvPr>
            <p:ph type="body" sz="half" idx="2"/>
          </p:nvPr>
        </p:nvSpPr>
        <p:spPr/>
        <p:txBody>
          <a:bodyPr>
            <a:normAutofit fontScale="92500" lnSpcReduction="20000"/>
          </a:bodyPr>
          <a:lstStyle/>
          <a:p>
            <a:r>
              <a:rPr lang="en-US" dirty="0">
                <a:effectLst/>
              </a:rPr>
              <a:t> </a:t>
            </a:r>
          </a:p>
          <a:p>
            <a:r>
              <a:rPr lang="en-US" sz="1900" dirty="0">
                <a:effectLst/>
              </a:rPr>
              <a:t>While her powerful molars sectioned and crushed the stem, she glanced around for another, her movements placid and skillful, a perfect ecological integration between panda and bamboo… </a:t>
            </a:r>
          </a:p>
          <a:p>
            <a:r>
              <a:rPr lang="en-US" sz="1900" dirty="0">
                <a:effectLst/>
              </a:rPr>
              <a:t>From below, near where forest gave way to field, came the sound of an ax. The bamboo around her like armor against intruders, she listened and then moved away, shunning any possible confrontation. She traveled on a private path along the slope, insinuating herself from thicket to thicket, moving like a cloud shadow, navigating with precision through the sea of stems, with only her tracks a record of her silent passing.</a:t>
            </a:r>
          </a:p>
          <a:p>
            <a:endParaRPr lang="en-US" dirty="0"/>
          </a:p>
        </p:txBody>
      </p:sp>
      <p:pic>
        <p:nvPicPr>
          <p:cNvPr id="9" name="Content Placeholder 8">
            <a:extLst>
              <a:ext uri="{FF2B5EF4-FFF2-40B4-BE49-F238E27FC236}">
                <a16:creationId xmlns:a16="http://schemas.microsoft.com/office/drawing/2014/main" id="{859FD64D-2AE9-421F-9F4D-DA6F9A38B75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15443" y="1193800"/>
            <a:ext cx="7029945" cy="4675188"/>
          </a:xfrm>
        </p:spPr>
      </p:pic>
    </p:spTree>
    <p:extLst>
      <p:ext uri="{BB962C8B-B14F-4D97-AF65-F5344CB8AC3E}">
        <p14:creationId xmlns:p14="http://schemas.microsoft.com/office/powerpoint/2010/main" val="982996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E5AD7-1546-4FF8-A277-F2E9C75B8BCC}"/>
              </a:ext>
            </a:extLst>
          </p:cNvPr>
          <p:cNvSpPr>
            <a:spLocks noGrp="1"/>
          </p:cNvSpPr>
          <p:nvPr>
            <p:ph type="title"/>
          </p:nvPr>
        </p:nvSpPr>
        <p:spPr/>
        <p:txBody>
          <a:bodyPr>
            <a:normAutofit fontScale="90000"/>
          </a:bodyPr>
          <a:lstStyle/>
          <a:p>
            <a:r>
              <a:rPr lang="en-US" i="1" dirty="0">
                <a:effectLst/>
              </a:rPr>
              <a:t>from The Ecology of Magic</a:t>
            </a:r>
            <a:br>
              <a:rPr lang="en-US" dirty="0">
                <a:effectLst/>
              </a:rPr>
            </a:br>
            <a:r>
              <a:rPr lang="en-US" i="1" dirty="0">
                <a:effectLst/>
              </a:rPr>
              <a:t>by </a:t>
            </a:r>
            <a:r>
              <a:rPr lang="en-US" dirty="0">
                <a:effectLst/>
              </a:rPr>
              <a:t>David Abram</a:t>
            </a:r>
            <a:br>
              <a:rPr lang="en-US" dirty="0">
                <a:effectLst/>
              </a:rPr>
            </a:br>
            <a:endParaRPr lang="en-US" dirty="0"/>
          </a:p>
        </p:txBody>
      </p:sp>
      <p:pic>
        <p:nvPicPr>
          <p:cNvPr id="6" name="Content Placeholder 5">
            <a:extLst>
              <a:ext uri="{FF2B5EF4-FFF2-40B4-BE49-F238E27FC236}">
                <a16:creationId xmlns:a16="http://schemas.microsoft.com/office/drawing/2014/main" id="{D96CE8E7-5040-4975-BDD0-AA23E95AFE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71063" y="889000"/>
            <a:ext cx="6834228" cy="4541692"/>
          </a:xfrm>
        </p:spPr>
      </p:pic>
      <p:sp>
        <p:nvSpPr>
          <p:cNvPr id="4" name="Text Placeholder 3">
            <a:extLst>
              <a:ext uri="{FF2B5EF4-FFF2-40B4-BE49-F238E27FC236}">
                <a16:creationId xmlns:a16="http://schemas.microsoft.com/office/drawing/2014/main" id="{CEC1EE25-DF37-4DBA-875B-BB32A833C9CF}"/>
              </a:ext>
            </a:extLst>
          </p:cNvPr>
          <p:cNvSpPr>
            <a:spLocks noGrp="1"/>
          </p:cNvSpPr>
          <p:nvPr>
            <p:ph type="body" sz="half" idx="2"/>
          </p:nvPr>
        </p:nvSpPr>
        <p:spPr/>
        <p:txBody>
          <a:bodyPr>
            <a:normAutofit lnSpcReduction="10000"/>
          </a:bodyPr>
          <a:lstStyle/>
          <a:p>
            <a:r>
              <a:rPr lang="en-US" dirty="0">
                <a:effectLst/>
              </a:rPr>
              <a:t>I might have been able to reorient myself, to regain some sense of ground and gravity, were it not for a fact that confounded my senses entirely: between the constellations below and the constellations above drifted countless fireflies, their lights flickering like the stars, some drifting up to join the clusters of stars overhead, others, like graceful meteors, slipping down from above to join the constellations underfoot, and all these paths of light upward and downward were mirrored, as well, in the still surface of the paddies. I felt myself at times falling through space, at other moments floating and drifting. I simply could not dispel the profound vertigo and giddiness; the paths of the fireflies, and their reflections in the water's surface, held me in a sustained trance… Fireflies!</a:t>
            </a:r>
          </a:p>
          <a:p>
            <a:endParaRPr lang="en-US" dirty="0"/>
          </a:p>
        </p:txBody>
      </p:sp>
    </p:spTree>
    <p:extLst>
      <p:ext uri="{BB962C8B-B14F-4D97-AF65-F5344CB8AC3E}">
        <p14:creationId xmlns:p14="http://schemas.microsoft.com/office/powerpoint/2010/main" val="742005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BB8BB-79BE-4C5B-946B-F5177623E6B7}"/>
              </a:ext>
            </a:extLst>
          </p:cNvPr>
          <p:cNvSpPr>
            <a:spLocks noGrp="1"/>
          </p:cNvSpPr>
          <p:nvPr>
            <p:ph type="title"/>
          </p:nvPr>
        </p:nvSpPr>
        <p:spPr/>
        <p:txBody>
          <a:bodyPr>
            <a:normAutofit fontScale="90000"/>
          </a:bodyPr>
          <a:lstStyle/>
          <a:p>
            <a:r>
              <a:rPr lang="en-US" i="1" dirty="0">
                <a:effectLst/>
              </a:rPr>
              <a:t>from The Song of the White Pelican</a:t>
            </a:r>
            <a:br>
              <a:rPr lang="en-US" dirty="0">
                <a:effectLst/>
              </a:rPr>
            </a:br>
            <a:r>
              <a:rPr lang="en-US" i="1" dirty="0">
                <a:effectLst/>
              </a:rPr>
              <a:t>by </a:t>
            </a:r>
            <a:r>
              <a:rPr lang="en-US" dirty="0">
                <a:effectLst/>
              </a:rPr>
              <a:t>Jack Turner</a:t>
            </a:r>
            <a:br>
              <a:rPr lang="en-US" dirty="0">
                <a:effectLst/>
              </a:rPr>
            </a:br>
            <a:endParaRPr lang="en-US" dirty="0"/>
          </a:p>
        </p:txBody>
      </p:sp>
      <p:pic>
        <p:nvPicPr>
          <p:cNvPr id="10" name="Content Placeholder 9">
            <a:extLst>
              <a:ext uri="{FF2B5EF4-FFF2-40B4-BE49-F238E27FC236}">
                <a16:creationId xmlns:a16="http://schemas.microsoft.com/office/drawing/2014/main" id="{70CA39D4-5486-4A4F-879E-A3A6B01B24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72025" y="1244600"/>
            <a:ext cx="7337168" cy="4241800"/>
          </a:xfrm>
        </p:spPr>
      </p:pic>
      <p:sp>
        <p:nvSpPr>
          <p:cNvPr id="4" name="Text Placeholder 3">
            <a:extLst>
              <a:ext uri="{FF2B5EF4-FFF2-40B4-BE49-F238E27FC236}">
                <a16:creationId xmlns:a16="http://schemas.microsoft.com/office/drawing/2014/main" id="{0F8EA212-4C17-4EA7-BC41-646B2C9D2603}"/>
              </a:ext>
            </a:extLst>
          </p:cNvPr>
          <p:cNvSpPr>
            <a:spLocks noGrp="1"/>
          </p:cNvSpPr>
          <p:nvPr>
            <p:ph type="body" sz="half" idx="2"/>
          </p:nvPr>
        </p:nvSpPr>
        <p:spPr/>
        <p:txBody>
          <a:bodyPr>
            <a:normAutofit lnSpcReduction="10000"/>
          </a:bodyPr>
          <a:lstStyle/>
          <a:p>
            <a:r>
              <a:rPr lang="en-US" dirty="0">
                <a:effectLst/>
              </a:rPr>
              <a:t> </a:t>
            </a:r>
          </a:p>
          <a:p>
            <a:r>
              <a:rPr lang="en-US" sz="2000" dirty="0">
                <a:effectLst/>
              </a:rPr>
              <a:t>[E]very time they land on the river, it looks like a disaster. They drop the backs of their huge wings, throw out their feet like wheels, and land with a controlled crash—like a 747.  Every time, they almost nose over; every time, they just make it. Then, to regain their composure, they tuck their bills into their chests with that snotty satisfied-English butler look and casually paddle off after more trout, buoyant as a well-greased fly.</a:t>
            </a:r>
          </a:p>
          <a:p>
            <a:endParaRPr lang="en-US" dirty="0"/>
          </a:p>
        </p:txBody>
      </p:sp>
    </p:spTree>
    <p:extLst>
      <p:ext uri="{BB962C8B-B14F-4D97-AF65-F5344CB8AC3E}">
        <p14:creationId xmlns:p14="http://schemas.microsoft.com/office/powerpoint/2010/main" val="3550254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2B62E-838A-4B79-BCF8-B5B7C8C7A2B9}"/>
              </a:ext>
            </a:extLst>
          </p:cNvPr>
          <p:cNvSpPr>
            <a:spLocks noGrp="1"/>
          </p:cNvSpPr>
          <p:nvPr>
            <p:ph type="title"/>
          </p:nvPr>
        </p:nvSpPr>
        <p:spPr/>
        <p:txBody>
          <a:bodyPr>
            <a:normAutofit fontScale="90000"/>
          </a:bodyPr>
          <a:lstStyle/>
          <a:p>
            <a:r>
              <a:rPr lang="en-US" i="1" dirty="0">
                <a:effectLst/>
              </a:rPr>
              <a:t>from</a:t>
            </a:r>
            <a:r>
              <a:rPr lang="en-US" dirty="0">
                <a:effectLst/>
              </a:rPr>
              <a:t> If the Owl Calls Again</a:t>
            </a:r>
            <a:br>
              <a:rPr lang="en-US" dirty="0">
                <a:effectLst/>
              </a:rPr>
            </a:br>
            <a:r>
              <a:rPr lang="en-US" i="1" dirty="0">
                <a:effectLst/>
              </a:rPr>
              <a:t>by</a:t>
            </a:r>
            <a:r>
              <a:rPr lang="en-US" dirty="0">
                <a:effectLst/>
              </a:rPr>
              <a:t> John Haines</a:t>
            </a:r>
            <a:br>
              <a:rPr lang="en-US" dirty="0">
                <a:effectLst/>
              </a:rPr>
            </a:br>
            <a:endParaRPr lang="en-US" dirty="0"/>
          </a:p>
        </p:txBody>
      </p:sp>
      <p:sp>
        <p:nvSpPr>
          <p:cNvPr id="4" name="Text Placeholder 3">
            <a:extLst>
              <a:ext uri="{FF2B5EF4-FFF2-40B4-BE49-F238E27FC236}">
                <a16:creationId xmlns:a16="http://schemas.microsoft.com/office/drawing/2014/main" id="{95261C07-CC2F-48C4-8298-CCB5CF528D3C}"/>
              </a:ext>
            </a:extLst>
          </p:cNvPr>
          <p:cNvSpPr>
            <a:spLocks noGrp="1"/>
          </p:cNvSpPr>
          <p:nvPr>
            <p:ph type="body" sz="half" idx="2"/>
          </p:nvPr>
        </p:nvSpPr>
        <p:spPr/>
        <p:txBody>
          <a:bodyPr>
            <a:normAutofit fontScale="92500" lnSpcReduction="20000"/>
          </a:bodyPr>
          <a:lstStyle/>
          <a:p>
            <a:r>
              <a:rPr lang="en-US" dirty="0">
                <a:effectLst/>
              </a:rPr>
              <a:t> </a:t>
            </a:r>
          </a:p>
          <a:p>
            <a:r>
              <a:rPr lang="en-US" sz="2200" dirty="0">
                <a:effectLst/>
              </a:rPr>
              <a:t>[If the owl calls again] at dusk from the island in the river, and it’s not too cold, I’ll wait for the moon to rise, then take wing and glide to meet him. We will not speak, but hooded against the frost soar above the alder flats, searching with tawny eyes. And then we’ll sit in the shadowy spruce and pick the bones of careless mice, while the long moon drifts toward Asia and the river mutters in its icy bed. And when the morning climbs the limbs we’ll part without a sound, fulfilled, floating homeward as the cold world awakens.</a:t>
            </a:r>
          </a:p>
          <a:p>
            <a:endParaRPr lang="en-US" dirty="0"/>
          </a:p>
        </p:txBody>
      </p:sp>
      <p:pic>
        <p:nvPicPr>
          <p:cNvPr id="9" name="Content Placeholder 8">
            <a:extLst>
              <a:ext uri="{FF2B5EF4-FFF2-40B4-BE49-F238E27FC236}">
                <a16:creationId xmlns:a16="http://schemas.microsoft.com/office/drawing/2014/main" id="{C8CE3E77-E315-4577-9323-F24C16C41A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3187" y="914400"/>
            <a:ext cx="6862843" cy="4560707"/>
          </a:xfrm>
        </p:spPr>
      </p:pic>
    </p:spTree>
    <p:extLst>
      <p:ext uri="{BB962C8B-B14F-4D97-AF65-F5344CB8AC3E}">
        <p14:creationId xmlns:p14="http://schemas.microsoft.com/office/powerpoint/2010/main" val="1574674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3BBD2-335D-4275-88C1-3EF8F43255CA}"/>
              </a:ext>
            </a:extLst>
          </p:cNvPr>
          <p:cNvSpPr>
            <a:spLocks noGrp="1"/>
          </p:cNvSpPr>
          <p:nvPr>
            <p:ph type="title"/>
          </p:nvPr>
        </p:nvSpPr>
        <p:spPr/>
        <p:txBody>
          <a:bodyPr/>
          <a:lstStyle/>
          <a:p>
            <a:r>
              <a:rPr lang="en-US" i="1" dirty="0">
                <a:effectLst/>
              </a:rPr>
              <a:t>from</a:t>
            </a:r>
            <a:r>
              <a:rPr lang="en-US" dirty="0">
                <a:effectLst/>
              </a:rPr>
              <a:t> Eagle Poem</a:t>
            </a:r>
            <a:br>
              <a:rPr lang="en-US" dirty="0">
                <a:effectLst/>
              </a:rPr>
            </a:br>
            <a:r>
              <a:rPr lang="en-US" dirty="0">
                <a:effectLst/>
              </a:rPr>
              <a:t>by JOY HARJO</a:t>
            </a:r>
            <a:br>
              <a:rPr lang="en-US" dirty="0">
                <a:effectLst/>
              </a:rPr>
            </a:br>
            <a:endParaRPr lang="en-US" dirty="0"/>
          </a:p>
        </p:txBody>
      </p:sp>
      <p:pic>
        <p:nvPicPr>
          <p:cNvPr id="6" name="Content Placeholder 5">
            <a:extLst>
              <a:ext uri="{FF2B5EF4-FFF2-40B4-BE49-F238E27FC236}">
                <a16:creationId xmlns:a16="http://schemas.microsoft.com/office/drawing/2014/main" id="{C01D3CA1-A406-4ED6-8608-6AFDBF06455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6410" y="660400"/>
            <a:ext cx="4357290" cy="5809721"/>
          </a:xfrm>
        </p:spPr>
      </p:pic>
      <p:sp>
        <p:nvSpPr>
          <p:cNvPr id="4" name="Text Placeholder 3">
            <a:extLst>
              <a:ext uri="{FF2B5EF4-FFF2-40B4-BE49-F238E27FC236}">
                <a16:creationId xmlns:a16="http://schemas.microsoft.com/office/drawing/2014/main" id="{731DAB04-9C32-4526-8185-1DD31356852E}"/>
              </a:ext>
            </a:extLst>
          </p:cNvPr>
          <p:cNvSpPr>
            <a:spLocks noGrp="1"/>
          </p:cNvSpPr>
          <p:nvPr>
            <p:ph type="body" sz="half" idx="2"/>
          </p:nvPr>
        </p:nvSpPr>
        <p:spPr/>
        <p:txBody>
          <a:bodyPr/>
          <a:lstStyle/>
          <a:p>
            <a:r>
              <a:rPr lang="en-US" dirty="0">
                <a:effectLst/>
              </a:rPr>
              <a:t> </a:t>
            </a:r>
          </a:p>
          <a:p>
            <a:pPr marL="457200" indent="-457200"/>
            <a:r>
              <a:rPr lang="en-US" sz="2000" dirty="0">
                <a:effectLst/>
              </a:rPr>
              <a:t>Like eagle that Sunday morning</a:t>
            </a:r>
          </a:p>
          <a:p>
            <a:pPr marL="457200" indent="-457200"/>
            <a:r>
              <a:rPr lang="en-US" sz="2000" dirty="0">
                <a:effectLst/>
              </a:rPr>
              <a:t>Over Salt River. Circled in blue sky</a:t>
            </a:r>
          </a:p>
          <a:p>
            <a:pPr marL="457200" indent="-457200"/>
            <a:r>
              <a:rPr lang="en-US" sz="2000" dirty="0">
                <a:effectLst/>
              </a:rPr>
              <a:t>In wind, swept our hearts clean</a:t>
            </a:r>
          </a:p>
          <a:p>
            <a:pPr marL="457200" indent="-457200"/>
            <a:r>
              <a:rPr lang="en-US" sz="2000" dirty="0">
                <a:effectLst/>
              </a:rPr>
              <a:t>With sacred wings.</a:t>
            </a:r>
          </a:p>
          <a:p>
            <a:pPr marL="457200" indent="-457200"/>
            <a:r>
              <a:rPr lang="en-US" sz="2000" dirty="0">
                <a:effectLst/>
              </a:rPr>
              <a:t>We see you, see ourselves and know</a:t>
            </a:r>
          </a:p>
          <a:p>
            <a:pPr marL="457200" indent="-457200"/>
            <a:r>
              <a:rPr lang="en-US" sz="2000" dirty="0">
                <a:effectLst/>
              </a:rPr>
              <a:t>That we must take the utmost care</a:t>
            </a:r>
          </a:p>
          <a:p>
            <a:pPr marL="457200" indent="-457200"/>
            <a:r>
              <a:rPr lang="en-US" sz="2000" dirty="0">
                <a:effectLst/>
              </a:rPr>
              <a:t>And kindness in all things…</a:t>
            </a:r>
          </a:p>
          <a:p>
            <a:endParaRPr lang="en-US" dirty="0"/>
          </a:p>
        </p:txBody>
      </p:sp>
    </p:spTree>
    <p:extLst>
      <p:ext uri="{BB962C8B-B14F-4D97-AF65-F5344CB8AC3E}">
        <p14:creationId xmlns:p14="http://schemas.microsoft.com/office/powerpoint/2010/main" val="1855820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573A0-C985-4BC6-BE5D-8E6B25CB9D2C}"/>
              </a:ext>
            </a:extLst>
          </p:cNvPr>
          <p:cNvSpPr>
            <a:spLocks noGrp="1"/>
          </p:cNvSpPr>
          <p:nvPr>
            <p:ph type="title"/>
          </p:nvPr>
        </p:nvSpPr>
        <p:spPr>
          <a:xfrm>
            <a:off x="1320800" y="457200"/>
            <a:ext cx="4127500" cy="1600200"/>
          </a:xfrm>
        </p:spPr>
        <p:txBody>
          <a:bodyPr>
            <a:normAutofit fontScale="90000"/>
          </a:bodyPr>
          <a:lstStyle/>
          <a:p>
            <a:pPr marL="457200" indent="-457200"/>
            <a:r>
              <a:rPr lang="en-US" i="1" dirty="0">
                <a:effectLst/>
              </a:rPr>
              <a:t>from</a:t>
            </a:r>
            <a:r>
              <a:rPr lang="en-US" dirty="0">
                <a:effectLst/>
              </a:rPr>
              <a:t> “The Supple Deer”</a:t>
            </a:r>
            <a:br>
              <a:rPr lang="en-US" dirty="0">
                <a:effectLst/>
              </a:rPr>
            </a:br>
            <a:r>
              <a:rPr lang="en-US" i="1" dirty="0">
                <a:effectLst/>
              </a:rPr>
              <a:t>by</a:t>
            </a:r>
            <a:r>
              <a:rPr lang="en-US" dirty="0">
                <a:effectLst/>
              </a:rPr>
              <a:t> Jane </a:t>
            </a:r>
            <a:r>
              <a:rPr lang="en-US" dirty="0" err="1">
                <a:effectLst/>
              </a:rPr>
              <a:t>Hirshfield</a:t>
            </a:r>
            <a:br>
              <a:rPr lang="en-US" dirty="0">
                <a:effectLst/>
              </a:rPr>
            </a:br>
            <a:endParaRPr lang="en-US" dirty="0"/>
          </a:p>
        </p:txBody>
      </p:sp>
      <p:sp>
        <p:nvSpPr>
          <p:cNvPr id="3" name="Content Placeholder 2">
            <a:extLst>
              <a:ext uri="{FF2B5EF4-FFF2-40B4-BE49-F238E27FC236}">
                <a16:creationId xmlns:a16="http://schemas.microsoft.com/office/drawing/2014/main" id="{0D82B068-FF47-46F7-885D-D9883EB5E462}"/>
              </a:ext>
            </a:extLst>
          </p:cNvPr>
          <p:cNvSpPr>
            <a:spLocks noGrp="1"/>
          </p:cNvSpPr>
          <p:nvPr>
            <p:ph idx="1"/>
          </p:nvPr>
        </p:nvSpPr>
        <p:spPr>
          <a:xfrm>
            <a:off x="6921500" y="987425"/>
            <a:ext cx="4433888" cy="5311775"/>
          </a:xfrm>
        </p:spPr>
        <p:txBody>
          <a:bodyPr>
            <a:normAutofit fontScale="40000" lnSpcReduction="20000"/>
          </a:bodyPr>
          <a:lstStyle/>
          <a:p>
            <a:pPr marL="0" indent="0">
              <a:buNone/>
            </a:pPr>
            <a:r>
              <a:rPr lang="en-US" sz="3800" dirty="0">
                <a:effectLst/>
              </a:rPr>
              <a:t>The quiet opening</a:t>
            </a:r>
          </a:p>
          <a:p>
            <a:pPr marL="0" indent="0">
              <a:buNone/>
            </a:pPr>
            <a:r>
              <a:rPr lang="en-US" sz="3800" dirty="0">
                <a:effectLst/>
              </a:rPr>
              <a:t>between fence strands</a:t>
            </a:r>
          </a:p>
          <a:p>
            <a:pPr marL="0" indent="0">
              <a:buNone/>
            </a:pPr>
            <a:r>
              <a:rPr lang="en-US" sz="3800" dirty="0">
                <a:effectLst/>
              </a:rPr>
              <a:t>perhaps eighteen inches.</a:t>
            </a:r>
          </a:p>
          <a:p>
            <a:pPr marL="0" indent="0">
              <a:buNone/>
            </a:pPr>
            <a:r>
              <a:rPr lang="en-US" sz="3800" dirty="0">
                <a:effectLst/>
              </a:rPr>
              <a:t> </a:t>
            </a:r>
          </a:p>
          <a:p>
            <a:pPr marL="0" indent="0">
              <a:buNone/>
            </a:pPr>
            <a:r>
              <a:rPr lang="en-US" sz="3800" dirty="0">
                <a:effectLst/>
              </a:rPr>
              <a:t>Antlers to hind hooves,</a:t>
            </a:r>
          </a:p>
          <a:p>
            <a:pPr marL="0" indent="0">
              <a:buNone/>
            </a:pPr>
            <a:r>
              <a:rPr lang="en-US" sz="3800" dirty="0">
                <a:effectLst/>
              </a:rPr>
              <a:t>four feet off the ground,</a:t>
            </a:r>
          </a:p>
          <a:p>
            <a:pPr marL="0" indent="0">
              <a:buNone/>
            </a:pPr>
            <a:r>
              <a:rPr lang="en-US" sz="3800" dirty="0">
                <a:effectLst/>
              </a:rPr>
              <a:t>the deer poured through.</a:t>
            </a:r>
          </a:p>
          <a:p>
            <a:endParaRPr lang="en-US" sz="3800" dirty="0">
              <a:effectLst/>
            </a:endParaRPr>
          </a:p>
          <a:p>
            <a:pPr marL="0" indent="0">
              <a:buNone/>
            </a:pPr>
            <a:r>
              <a:rPr lang="en-US" sz="3800" dirty="0">
                <a:effectLst/>
              </a:rPr>
              <a:t>No tuft of the coarse white belly hair left behind.</a:t>
            </a:r>
          </a:p>
          <a:p>
            <a:pPr marL="0" indent="0">
              <a:buNone/>
            </a:pPr>
            <a:r>
              <a:rPr lang="en-US" sz="3800" dirty="0">
                <a:effectLst/>
              </a:rPr>
              <a:t> </a:t>
            </a:r>
          </a:p>
          <a:p>
            <a:pPr marL="0" indent="0">
              <a:buNone/>
            </a:pPr>
            <a:r>
              <a:rPr lang="en-US" sz="3800" dirty="0">
                <a:effectLst/>
              </a:rPr>
              <a:t>I don’t know how a stag turns</a:t>
            </a:r>
          </a:p>
          <a:p>
            <a:pPr marL="0" indent="0">
              <a:buNone/>
            </a:pPr>
            <a:r>
              <a:rPr lang="en-US" sz="3800" dirty="0">
                <a:effectLst/>
              </a:rPr>
              <a:t>into a stream, an arc of water.</a:t>
            </a:r>
          </a:p>
          <a:p>
            <a:pPr marL="0" indent="0">
              <a:buNone/>
            </a:pPr>
            <a:r>
              <a:rPr lang="en-US" sz="3800" dirty="0">
                <a:effectLst/>
              </a:rPr>
              <a:t>I have never felt such accurate envy.</a:t>
            </a:r>
          </a:p>
          <a:p>
            <a:pPr marL="0" indent="0">
              <a:buNone/>
            </a:pPr>
            <a:r>
              <a:rPr lang="en-US" sz="3800" dirty="0">
                <a:effectLst/>
              </a:rPr>
              <a:t> </a:t>
            </a:r>
          </a:p>
          <a:p>
            <a:pPr marL="0" indent="0">
              <a:buNone/>
            </a:pPr>
            <a:r>
              <a:rPr lang="en-US" sz="3800" dirty="0">
                <a:effectLst/>
              </a:rPr>
              <a:t>Not of the deer:</a:t>
            </a:r>
          </a:p>
          <a:p>
            <a:endParaRPr lang="en-US" sz="3800" dirty="0">
              <a:effectLst/>
            </a:endParaRPr>
          </a:p>
          <a:p>
            <a:pPr marL="0" indent="0">
              <a:buNone/>
            </a:pPr>
            <a:r>
              <a:rPr lang="en-US" sz="3800" dirty="0"/>
              <a:t>T</a:t>
            </a:r>
            <a:r>
              <a:rPr lang="en-US" sz="3800" dirty="0">
                <a:effectLst/>
              </a:rPr>
              <a:t>o be that porous, to have such largeness pass through me.</a:t>
            </a:r>
          </a:p>
          <a:p>
            <a:endParaRPr lang="en-US" dirty="0"/>
          </a:p>
        </p:txBody>
      </p:sp>
      <p:sp>
        <p:nvSpPr>
          <p:cNvPr id="4" name="Text Placeholder 3">
            <a:extLst>
              <a:ext uri="{FF2B5EF4-FFF2-40B4-BE49-F238E27FC236}">
                <a16:creationId xmlns:a16="http://schemas.microsoft.com/office/drawing/2014/main" id="{01C8C439-1414-4283-9083-2B142C3596C0}"/>
              </a:ext>
            </a:extLst>
          </p:cNvPr>
          <p:cNvSpPr>
            <a:spLocks noGrp="1"/>
          </p:cNvSpPr>
          <p:nvPr>
            <p:ph type="body" sz="half" idx="2"/>
          </p:nvPr>
        </p:nvSpPr>
        <p:spPr>
          <a:xfrm>
            <a:off x="839788" y="1752600"/>
            <a:ext cx="5459412" cy="4116388"/>
          </a:xfrm>
        </p:spPr>
        <p:txBody>
          <a:bodyPr>
            <a:normAutofit/>
          </a:bodyPr>
          <a:lstStyle/>
          <a:p>
            <a:pPr marL="457200" indent="-457200"/>
            <a:r>
              <a:rPr lang="en-US" dirty="0">
                <a:effectLst/>
              </a:rPr>
              <a:t> </a:t>
            </a:r>
          </a:p>
          <a:p>
            <a:pPr marL="457200" indent="-457200"/>
            <a:endParaRPr lang="en-US" sz="2700" dirty="0">
              <a:effectLst/>
            </a:endParaRPr>
          </a:p>
          <a:p>
            <a:endParaRPr lang="en-US" dirty="0"/>
          </a:p>
        </p:txBody>
      </p:sp>
      <p:pic>
        <p:nvPicPr>
          <p:cNvPr id="6" name="Picture 5">
            <a:extLst>
              <a:ext uri="{FF2B5EF4-FFF2-40B4-BE49-F238E27FC236}">
                <a16:creationId xmlns:a16="http://schemas.microsoft.com/office/drawing/2014/main" id="{205664B6-F965-4C71-81E5-DC72632828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233" y="2463800"/>
            <a:ext cx="5597967" cy="3733800"/>
          </a:xfrm>
          <a:prstGeom prst="rect">
            <a:avLst/>
          </a:prstGeom>
        </p:spPr>
      </p:pic>
    </p:spTree>
    <p:extLst>
      <p:ext uri="{BB962C8B-B14F-4D97-AF65-F5344CB8AC3E}">
        <p14:creationId xmlns:p14="http://schemas.microsoft.com/office/powerpoint/2010/main" val="194790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C66AA-8F81-403A-9258-F8116F8D25B7}"/>
              </a:ext>
            </a:extLst>
          </p:cNvPr>
          <p:cNvSpPr>
            <a:spLocks noGrp="1"/>
          </p:cNvSpPr>
          <p:nvPr>
            <p:ph type="title"/>
          </p:nvPr>
        </p:nvSpPr>
        <p:spPr/>
        <p:txBody>
          <a:bodyPr>
            <a:normAutofit fontScale="90000"/>
          </a:bodyPr>
          <a:lstStyle/>
          <a:p>
            <a:r>
              <a:rPr lang="en-US" i="1" dirty="0">
                <a:effectLst/>
              </a:rPr>
              <a:t>from</a:t>
            </a:r>
            <a:r>
              <a:rPr lang="en-US" dirty="0">
                <a:effectLst/>
              </a:rPr>
              <a:t> Heart and Blood:  Living with Deer</a:t>
            </a:r>
            <a:br>
              <a:rPr lang="en-US" dirty="0">
                <a:effectLst/>
              </a:rPr>
            </a:br>
            <a:r>
              <a:rPr lang="en-US" i="1" dirty="0">
                <a:effectLst/>
              </a:rPr>
              <a:t>by</a:t>
            </a:r>
            <a:r>
              <a:rPr lang="en-US" dirty="0">
                <a:effectLst/>
              </a:rPr>
              <a:t> Richard Nelson</a:t>
            </a:r>
            <a:br>
              <a:rPr lang="en-US" dirty="0">
                <a:effectLst/>
              </a:rPr>
            </a:br>
            <a:endParaRPr lang="en-US" dirty="0"/>
          </a:p>
        </p:txBody>
      </p:sp>
      <p:pic>
        <p:nvPicPr>
          <p:cNvPr id="6" name="Content Placeholder 5">
            <a:extLst>
              <a:ext uri="{FF2B5EF4-FFF2-40B4-BE49-F238E27FC236}">
                <a16:creationId xmlns:a16="http://schemas.microsoft.com/office/drawing/2014/main" id="{77E32BDA-5CB2-4065-851B-DF073F7BEF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79978" y="774700"/>
            <a:ext cx="7145496" cy="4762500"/>
          </a:xfrm>
        </p:spPr>
      </p:pic>
      <p:sp>
        <p:nvSpPr>
          <p:cNvPr id="4" name="Text Placeholder 3">
            <a:extLst>
              <a:ext uri="{FF2B5EF4-FFF2-40B4-BE49-F238E27FC236}">
                <a16:creationId xmlns:a16="http://schemas.microsoft.com/office/drawing/2014/main" id="{67BB2C75-E24D-463E-9D25-5BAB4BBFFD72}"/>
              </a:ext>
            </a:extLst>
          </p:cNvPr>
          <p:cNvSpPr>
            <a:spLocks noGrp="1"/>
          </p:cNvSpPr>
          <p:nvPr>
            <p:ph type="body" sz="half" idx="2"/>
          </p:nvPr>
        </p:nvSpPr>
        <p:spPr/>
        <p:txBody>
          <a:bodyPr>
            <a:normAutofit/>
          </a:bodyPr>
          <a:lstStyle/>
          <a:p>
            <a:r>
              <a:rPr lang="en-US" dirty="0">
                <a:effectLst/>
              </a:rPr>
              <a:t> </a:t>
            </a:r>
          </a:p>
          <a:p>
            <a:r>
              <a:rPr lang="en-US" dirty="0">
                <a:effectLst/>
              </a:rPr>
              <a:t>…Still lying on one side, she raises her uppermost hind leg off the ground, arches her neck, and reaches her head back. Then, out from beneath the flared white tail slips something long and wet and shining and very dark.</a:t>
            </a:r>
          </a:p>
          <a:p>
            <a:r>
              <a:rPr lang="en-US" dirty="0">
                <a:effectLst/>
              </a:rPr>
              <a:t>I want to jump and shout aloud for the joy of it, but instead I hold the binoculars to my eyes, arms aching and muscles shivering.</a:t>
            </a:r>
          </a:p>
          <a:p>
            <a:r>
              <a:rPr lang="en-US" dirty="0">
                <a:effectLst/>
              </a:rPr>
              <a:t>Half visible beside the mother's loins, a dusky-brown mass gathers itself together, moves in confused, spasmodic jerks, and becomes a fawn—a tiny, throbbing, trembling, living fleck of earth.</a:t>
            </a:r>
          </a:p>
          <a:p>
            <a:endParaRPr lang="en-US" dirty="0"/>
          </a:p>
        </p:txBody>
      </p:sp>
    </p:spTree>
    <p:extLst>
      <p:ext uri="{BB962C8B-B14F-4D97-AF65-F5344CB8AC3E}">
        <p14:creationId xmlns:p14="http://schemas.microsoft.com/office/powerpoint/2010/main" val="556201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1E82F-F8B5-4E8C-BE1B-B1CE2AE66655}"/>
              </a:ext>
            </a:extLst>
          </p:cNvPr>
          <p:cNvSpPr>
            <a:spLocks noGrp="1"/>
          </p:cNvSpPr>
          <p:nvPr>
            <p:ph type="title"/>
          </p:nvPr>
        </p:nvSpPr>
        <p:spPr/>
        <p:txBody>
          <a:bodyPr/>
          <a:lstStyle/>
          <a:p>
            <a:r>
              <a:rPr lang="en-US" i="1" dirty="0">
                <a:effectLst/>
              </a:rPr>
              <a:t>from</a:t>
            </a:r>
            <a:r>
              <a:rPr lang="en-US" dirty="0">
                <a:effectLst/>
              </a:rPr>
              <a:t> “Ecology”</a:t>
            </a:r>
            <a:br>
              <a:rPr lang="en-US" dirty="0">
                <a:effectLst/>
              </a:rPr>
            </a:br>
            <a:r>
              <a:rPr lang="en-US" i="1" dirty="0">
                <a:effectLst/>
              </a:rPr>
              <a:t>by</a:t>
            </a:r>
            <a:r>
              <a:rPr lang="en-US" dirty="0">
                <a:effectLst/>
              </a:rPr>
              <a:t> Jack </a:t>
            </a:r>
            <a:r>
              <a:rPr lang="en-US" dirty="0" err="1">
                <a:effectLst/>
              </a:rPr>
              <a:t>Collom</a:t>
            </a:r>
            <a:br>
              <a:rPr lang="en-US" dirty="0">
                <a:effectLst/>
              </a:rPr>
            </a:br>
            <a:endParaRPr lang="en-US" dirty="0"/>
          </a:p>
        </p:txBody>
      </p:sp>
      <p:pic>
        <p:nvPicPr>
          <p:cNvPr id="6" name="Content Placeholder 5">
            <a:extLst>
              <a:ext uri="{FF2B5EF4-FFF2-40B4-BE49-F238E27FC236}">
                <a16:creationId xmlns:a16="http://schemas.microsoft.com/office/drawing/2014/main" id="{E90964E7-E67D-495D-B643-B70228D1DB5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64101" y="663472"/>
            <a:ext cx="7225228" cy="4819171"/>
          </a:xfrm>
        </p:spPr>
      </p:pic>
      <p:sp>
        <p:nvSpPr>
          <p:cNvPr id="4" name="Text Placeholder 3">
            <a:extLst>
              <a:ext uri="{FF2B5EF4-FFF2-40B4-BE49-F238E27FC236}">
                <a16:creationId xmlns:a16="http://schemas.microsoft.com/office/drawing/2014/main" id="{54975D29-652E-423D-B9EB-1B66939459E7}"/>
              </a:ext>
            </a:extLst>
          </p:cNvPr>
          <p:cNvSpPr>
            <a:spLocks noGrp="1"/>
          </p:cNvSpPr>
          <p:nvPr>
            <p:ph type="body" sz="half" idx="2"/>
          </p:nvPr>
        </p:nvSpPr>
        <p:spPr/>
        <p:txBody>
          <a:bodyPr>
            <a:normAutofit/>
          </a:bodyPr>
          <a:lstStyle/>
          <a:p>
            <a:pPr marL="457200" indent="-457200"/>
            <a:r>
              <a:rPr lang="en-US" sz="1700" dirty="0">
                <a:effectLst/>
              </a:rPr>
              <a:t>Surrounded by bone, surrounded by cells,</a:t>
            </a:r>
          </a:p>
          <a:p>
            <a:pPr marL="457200" indent="-457200"/>
            <a:r>
              <a:rPr lang="en-US" sz="1700" dirty="0">
                <a:effectLst/>
              </a:rPr>
              <a:t>by rings, by rings of hell, by hair, surrounded by</a:t>
            </a:r>
          </a:p>
          <a:p>
            <a:pPr marL="457200" indent="-457200"/>
            <a:r>
              <a:rPr lang="en-US" sz="1700" dirty="0">
                <a:effectLst/>
              </a:rPr>
              <a:t>air-is-a-thing, surrounded by silhouette, by honey-wet bees, yet</a:t>
            </a:r>
          </a:p>
          <a:p>
            <a:pPr marL="457200" indent="-457200"/>
            <a:r>
              <a:rPr lang="en-US" sz="1700" dirty="0">
                <a:effectLst/>
              </a:rPr>
              <a:t>by skeletons of trees, surrounded by actual, yes, for practical</a:t>
            </a:r>
          </a:p>
          <a:p>
            <a:pPr marL="457200" indent="-457200"/>
            <a:r>
              <a:rPr lang="en-US" sz="1700" dirty="0">
                <a:effectLst/>
              </a:rPr>
              <a:t>purposes, people, surrounded by surreal</a:t>
            </a:r>
          </a:p>
          <a:p>
            <a:pPr marL="457200" indent="-457200"/>
            <a:r>
              <a:rPr lang="en-US" sz="1700" dirty="0">
                <a:effectLst/>
              </a:rPr>
              <a:t>popcorn, surrounded by the reborn: Surrender in the center</a:t>
            </a:r>
          </a:p>
          <a:p>
            <a:pPr marL="457200" indent="-457200"/>
            <a:r>
              <a:rPr lang="en-US" sz="1700" dirty="0">
                <a:effectLst/>
              </a:rPr>
              <a:t>to surroundings…</a:t>
            </a:r>
          </a:p>
        </p:txBody>
      </p:sp>
    </p:spTree>
    <p:extLst>
      <p:ext uri="{BB962C8B-B14F-4D97-AF65-F5344CB8AC3E}">
        <p14:creationId xmlns:p14="http://schemas.microsoft.com/office/powerpoint/2010/main" val="22231202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776BD-69B3-4ECC-A170-6B497DA23202}"/>
              </a:ext>
            </a:extLst>
          </p:cNvPr>
          <p:cNvSpPr>
            <a:spLocks noGrp="1"/>
          </p:cNvSpPr>
          <p:nvPr>
            <p:ph type="title"/>
          </p:nvPr>
        </p:nvSpPr>
        <p:spPr/>
        <p:txBody>
          <a:bodyPr/>
          <a:lstStyle/>
          <a:p>
            <a:r>
              <a:rPr lang="en-US" i="1" dirty="0">
                <a:effectLst/>
              </a:rPr>
              <a:t>from</a:t>
            </a:r>
            <a:r>
              <a:rPr lang="en-US" dirty="0">
                <a:effectLst/>
              </a:rPr>
              <a:t> “On the rocks”</a:t>
            </a:r>
            <a:br>
              <a:rPr lang="en-US" dirty="0">
                <a:effectLst/>
              </a:rPr>
            </a:br>
            <a:r>
              <a:rPr lang="en-US" i="1" dirty="0">
                <a:effectLst/>
              </a:rPr>
              <a:t>by</a:t>
            </a:r>
            <a:r>
              <a:rPr lang="en-US" dirty="0">
                <a:effectLst/>
              </a:rPr>
              <a:t> Camille T. Dungy</a:t>
            </a:r>
            <a:br>
              <a:rPr lang="en-US" dirty="0">
                <a:effectLst/>
              </a:rPr>
            </a:br>
            <a:endParaRPr lang="en-US" dirty="0"/>
          </a:p>
        </p:txBody>
      </p:sp>
      <p:pic>
        <p:nvPicPr>
          <p:cNvPr id="6" name="Content Placeholder 5">
            <a:extLst>
              <a:ext uri="{FF2B5EF4-FFF2-40B4-BE49-F238E27FC236}">
                <a16:creationId xmlns:a16="http://schemas.microsoft.com/office/drawing/2014/main" id="{F8A3D4A3-200F-4DB1-A424-A6CD064912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84900" y="830782"/>
            <a:ext cx="4049261" cy="5038206"/>
          </a:xfrm>
        </p:spPr>
      </p:pic>
      <p:sp>
        <p:nvSpPr>
          <p:cNvPr id="4" name="Text Placeholder 3">
            <a:extLst>
              <a:ext uri="{FF2B5EF4-FFF2-40B4-BE49-F238E27FC236}">
                <a16:creationId xmlns:a16="http://schemas.microsoft.com/office/drawing/2014/main" id="{F925C771-F4E6-4936-9066-8444212DB09A}"/>
              </a:ext>
            </a:extLst>
          </p:cNvPr>
          <p:cNvSpPr>
            <a:spLocks noGrp="1"/>
          </p:cNvSpPr>
          <p:nvPr>
            <p:ph type="body" sz="half" idx="2"/>
          </p:nvPr>
        </p:nvSpPr>
        <p:spPr/>
        <p:txBody>
          <a:bodyPr>
            <a:normAutofit/>
          </a:bodyPr>
          <a:lstStyle/>
          <a:p>
            <a:r>
              <a:rPr lang="en-US" sz="1800" dirty="0">
                <a:effectLst/>
              </a:rPr>
              <a:t>…I said I thought if I paddled far enough from the ship I might hear icebergs melting. I said, they said we could hear gas escaping from the ice. I said, they said it would sound a bit like a soda can being slowly opened. I said I thought it would sound like what it might sound like to find myself paddling through a giant highball of vodka on the rocks, the can of tonic being opened, everything I needed right there. You wouldn't catch me out there, she said, floating with nothing but a life vest and a kayak. I said, quiet. I want to hear what quiet really sounds like.</a:t>
            </a:r>
          </a:p>
          <a:p>
            <a:endParaRPr lang="en-US" dirty="0"/>
          </a:p>
        </p:txBody>
      </p:sp>
    </p:spTree>
    <p:extLst>
      <p:ext uri="{BB962C8B-B14F-4D97-AF65-F5344CB8AC3E}">
        <p14:creationId xmlns:p14="http://schemas.microsoft.com/office/powerpoint/2010/main" val="41015403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EFF59-4DF5-4CC1-885F-35A028E26BE0}"/>
              </a:ext>
            </a:extLst>
          </p:cNvPr>
          <p:cNvSpPr>
            <a:spLocks noGrp="1"/>
          </p:cNvSpPr>
          <p:nvPr>
            <p:ph type="title"/>
          </p:nvPr>
        </p:nvSpPr>
        <p:spPr>
          <a:xfrm>
            <a:off x="839788" y="457200"/>
            <a:ext cx="3932237" cy="1600200"/>
          </a:xfrm>
        </p:spPr>
        <p:txBody>
          <a:bodyPr/>
          <a:lstStyle/>
          <a:p>
            <a:r>
              <a:rPr lang="en-US" i="1" dirty="0">
                <a:effectLst/>
              </a:rPr>
              <a:t>from</a:t>
            </a:r>
            <a:r>
              <a:rPr lang="en-US" dirty="0">
                <a:effectLst/>
              </a:rPr>
              <a:t> “West Texas”</a:t>
            </a:r>
            <a:br>
              <a:rPr lang="en-US" dirty="0">
                <a:effectLst/>
              </a:rPr>
            </a:br>
            <a:r>
              <a:rPr lang="en-US" i="1" dirty="0">
                <a:effectLst/>
              </a:rPr>
              <a:t>by </a:t>
            </a:r>
            <a:r>
              <a:rPr lang="en-US" dirty="0">
                <a:effectLst/>
              </a:rPr>
              <a:t>B. H. Fairchild</a:t>
            </a:r>
            <a:br>
              <a:rPr lang="en-US" dirty="0">
                <a:effectLst/>
              </a:rPr>
            </a:br>
            <a:endParaRPr lang="en-US" dirty="0"/>
          </a:p>
        </p:txBody>
      </p:sp>
      <p:pic>
        <p:nvPicPr>
          <p:cNvPr id="6" name="Content Placeholder 5">
            <a:extLst>
              <a:ext uri="{FF2B5EF4-FFF2-40B4-BE49-F238E27FC236}">
                <a16:creationId xmlns:a16="http://schemas.microsoft.com/office/drawing/2014/main" id="{BA33D0F4-7202-4D9B-879F-DCF2C3619C9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92649" y="723900"/>
            <a:ext cx="7224466" cy="4813300"/>
          </a:xfrm>
        </p:spPr>
      </p:pic>
      <p:sp>
        <p:nvSpPr>
          <p:cNvPr id="4" name="Text Placeholder 3">
            <a:extLst>
              <a:ext uri="{FF2B5EF4-FFF2-40B4-BE49-F238E27FC236}">
                <a16:creationId xmlns:a16="http://schemas.microsoft.com/office/drawing/2014/main" id="{356B94A3-7BC7-4044-BDC6-ED6403EB52F6}"/>
              </a:ext>
            </a:extLst>
          </p:cNvPr>
          <p:cNvSpPr>
            <a:spLocks noGrp="1"/>
          </p:cNvSpPr>
          <p:nvPr>
            <p:ph type="body" sz="half" idx="2"/>
          </p:nvPr>
        </p:nvSpPr>
        <p:spPr/>
        <p:txBody>
          <a:bodyPr>
            <a:normAutofit/>
          </a:bodyPr>
          <a:lstStyle/>
          <a:p>
            <a:pPr marL="457200" indent="-457200"/>
            <a:r>
              <a:rPr lang="en-US" sz="1800" dirty="0">
                <a:effectLst/>
              </a:rPr>
              <a:t>…my father kneeling in the road,</a:t>
            </a:r>
          </a:p>
          <a:p>
            <a:pPr marL="457200" indent="-457200"/>
            <a:r>
              <a:rPr lang="en-US" sz="1800" dirty="0">
                <a:effectLst/>
              </a:rPr>
              <a:t>then looking up. Stay put, let the land</a:t>
            </a:r>
          </a:p>
          <a:p>
            <a:pPr marL="457200" indent="-457200"/>
            <a:r>
              <a:rPr lang="en-US" sz="1800" dirty="0">
                <a:effectLst/>
              </a:rPr>
              <a:t>claim you, he always said. But here</a:t>
            </a:r>
          </a:p>
          <a:p>
            <a:pPr marL="457200" indent="-457200"/>
            <a:r>
              <a:rPr lang="en-US" sz="1800" dirty="0">
                <a:effectLst/>
              </a:rPr>
              <a:t>men own you and the land you drill</a:t>
            </a:r>
          </a:p>
          <a:p>
            <a:pPr marL="457200" indent="-457200"/>
            <a:r>
              <a:rPr lang="en-US" sz="1800" dirty="0">
                <a:effectLst/>
              </a:rPr>
              <a:t>and you move on. My one headlight</a:t>
            </a:r>
          </a:p>
          <a:p>
            <a:pPr marL="457200" indent="-457200"/>
            <a:r>
              <a:rPr lang="en-US" sz="1800" dirty="0">
                <a:effectLst/>
              </a:rPr>
              <a:t>dims in the morning light. The other</a:t>
            </a:r>
          </a:p>
          <a:p>
            <a:pPr marL="457200" indent="-457200"/>
            <a:r>
              <a:rPr lang="en-US" sz="1800" dirty="0">
                <a:effectLst/>
              </a:rPr>
              <a:t>mirrors back the road, the whitening sky. </a:t>
            </a:r>
          </a:p>
          <a:p>
            <a:pPr marL="457200" indent="-457200"/>
            <a:r>
              <a:rPr lang="en-US" sz="1800" dirty="0">
                <a:effectLst/>
              </a:rPr>
              <a:t>Far ahead a hawk is sweeping</a:t>
            </a:r>
          </a:p>
          <a:p>
            <a:pPr marL="457200" indent="-457200"/>
            <a:r>
              <a:rPr lang="en-US" sz="1800" dirty="0">
                <a:effectLst/>
              </a:rPr>
              <a:t>into view on wide, black wings.</a:t>
            </a:r>
          </a:p>
          <a:p>
            <a:endParaRPr lang="en-US" dirty="0"/>
          </a:p>
        </p:txBody>
      </p:sp>
    </p:spTree>
    <p:extLst>
      <p:ext uri="{BB962C8B-B14F-4D97-AF65-F5344CB8AC3E}">
        <p14:creationId xmlns:p14="http://schemas.microsoft.com/office/powerpoint/2010/main" val="3375653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587F-5F52-43A5-8C2F-59F3F2651D75}"/>
              </a:ext>
            </a:extLst>
          </p:cNvPr>
          <p:cNvSpPr>
            <a:spLocks noGrp="1"/>
          </p:cNvSpPr>
          <p:nvPr>
            <p:ph type="title"/>
          </p:nvPr>
        </p:nvSpPr>
        <p:spPr>
          <a:xfrm>
            <a:off x="1489890" y="901700"/>
            <a:ext cx="2577336" cy="762000"/>
          </a:xfrm>
        </p:spPr>
        <p:txBody>
          <a:bodyPr/>
          <a:lstStyle/>
          <a:p>
            <a:r>
              <a:rPr lang="en-US" dirty="0"/>
              <a:t>Bill McKibben</a:t>
            </a:r>
          </a:p>
        </p:txBody>
      </p:sp>
      <p:sp>
        <p:nvSpPr>
          <p:cNvPr id="3" name="Content Placeholder 2">
            <a:extLst>
              <a:ext uri="{FF2B5EF4-FFF2-40B4-BE49-F238E27FC236}">
                <a16:creationId xmlns:a16="http://schemas.microsoft.com/office/drawing/2014/main" id="{31F28478-5B98-4D95-B31F-B1360C4C5FF7}"/>
              </a:ext>
            </a:extLst>
          </p:cNvPr>
          <p:cNvSpPr>
            <a:spLocks noGrp="1"/>
          </p:cNvSpPr>
          <p:nvPr>
            <p:ph idx="1"/>
          </p:nvPr>
        </p:nvSpPr>
        <p:spPr/>
        <p:txBody>
          <a:bodyPr>
            <a:normAutofit fontScale="70000" lnSpcReduction="20000"/>
          </a:bodyPr>
          <a:lstStyle/>
          <a:p>
            <a:pPr marL="0" indent="0">
              <a:buNone/>
            </a:pPr>
            <a:r>
              <a:rPr lang="en-US" i="1" dirty="0"/>
              <a:t>from The End of Nature</a:t>
            </a:r>
          </a:p>
          <a:p>
            <a:pPr marL="0" indent="0">
              <a:buNone/>
            </a:pPr>
            <a:r>
              <a:rPr lang="en-US" i="1" dirty="0"/>
              <a:t>By </a:t>
            </a:r>
            <a:r>
              <a:rPr lang="en-US" dirty="0"/>
              <a:t>Bill McKibben</a:t>
            </a:r>
          </a:p>
          <a:p>
            <a:pPr marL="0" indent="0">
              <a:buNone/>
            </a:pPr>
            <a:endParaRPr lang="en-US" i="1" dirty="0"/>
          </a:p>
          <a:p>
            <a:pPr marL="0" indent="0">
              <a:buNone/>
            </a:pPr>
            <a:r>
              <a:rPr lang="en-US" sz="3400" dirty="0"/>
              <a:t>But, quite by accident, it turned out that the carbon dioxide and other gases we were producing in our pursuit of a better life—in pursuit of warm houses and eternal economic growth and of agriculture so productive it would free most of us from farming—</a:t>
            </a:r>
            <a:r>
              <a:rPr lang="en-US" sz="3400" i="1" dirty="0"/>
              <a:t>could</a:t>
            </a:r>
            <a:r>
              <a:rPr lang="en-US" sz="3400" dirty="0"/>
              <a:t> alter the power of the sun, could increase its heat. And that increase </a:t>
            </a:r>
            <a:r>
              <a:rPr lang="en-US" sz="3400" i="1" dirty="0"/>
              <a:t>could</a:t>
            </a:r>
            <a:r>
              <a:rPr lang="en-US" sz="3400" dirty="0"/>
              <a:t> change patterns of moisture and dryness, breed storms in new places, breed deserts. Those things may or may not have yet begun to happen, but it is too late to altogether prevent them from happening. We have produced the carbon dioxide—we are ending nature.</a:t>
            </a:r>
          </a:p>
        </p:txBody>
      </p:sp>
      <p:pic>
        <p:nvPicPr>
          <p:cNvPr id="5" name="Picture 4">
            <a:extLst>
              <a:ext uri="{FF2B5EF4-FFF2-40B4-BE49-F238E27FC236}">
                <a16:creationId xmlns:a16="http://schemas.microsoft.com/office/drawing/2014/main" id="{6523CB4C-AD2B-463F-8E71-515CCA8A4EDA}"/>
              </a:ext>
            </a:extLst>
          </p:cNvPr>
          <p:cNvPicPr>
            <a:picLocks noChangeAspect="1"/>
          </p:cNvPicPr>
          <p:nvPr/>
        </p:nvPicPr>
        <p:blipFill>
          <a:blip r:embed="rId2"/>
          <a:stretch>
            <a:fillRect/>
          </a:stretch>
        </p:blipFill>
        <p:spPr>
          <a:xfrm>
            <a:off x="1489891" y="2057401"/>
            <a:ext cx="2577336" cy="3803650"/>
          </a:xfrm>
          <a:prstGeom prst="rect">
            <a:avLst/>
          </a:prstGeom>
        </p:spPr>
      </p:pic>
    </p:spTree>
    <p:extLst>
      <p:ext uri="{BB962C8B-B14F-4D97-AF65-F5344CB8AC3E}">
        <p14:creationId xmlns:p14="http://schemas.microsoft.com/office/powerpoint/2010/main" val="1364476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475BE-6F1A-4621-A0A5-2AFACFB8FE0F}"/>
              </a:ext>
            </a:extLst>
          </p:cNvPr>
          <p:cNvSpPr>
            <a:spLocks noGrp="1"/>
          </p:cNvSpPr>
          <p:nvPr>
            <p:ph type="title"/>
          </p:nvPr>
        </p:nvSpPr>
        <p:spPr/>
        <p:txBody>
          <a:bodyPr>
            <a:normAutofit fontScale="90000"/>
          </a:bodyPr>
          <a:lstStyle/>
          <a:p>
            <a:r>
              <a:rPr lang="en-US" i="1" dirty="0">
                <a:effectLst/>
              </a:rPr>
              <a:t>from</a:t>
            </a:r>
            <a:r>
              <a:rPr lang="en-US" dirty="0">
                <a:effectLst/>
              </a:rPr>
              <a:t> The Ecology of Magic</a:t>
            </a:r>
            <a:br>
              <a:rPr lang="en-US" dirty="0">
                <a:effectLst/>
              </a:rPr>
            </a:br>
            <a:r>
              <a:rPr lang="en-US" i="1" dirty="0">
                <a:effectLst/>
              </a:rPr>
              <a:t>by</a:t>
            </a:r>
            <a:r>
              <a:rPr lang="en-US" dirty="0">
                <a:effectLst/>
              </a:rPr>
              <a:t> David Abram</a:t>
            </a:r>
            <a:br>
              <a:rPr lang="en-US" dirty="0">
                <a:effectLst/>
              </a:rPr>
            </a:br>
            <a:endParaRPr lang="en-US" dirty="0"/>
          </a:p>
        </p:txBody>
      </p:sp>
      <p:pic>
        <p:nvPicPr>
          <p:cNvPr id="6" name="Content Placeholder 5">
            <a:extLst>
              <a:ext uri="{FF2B5EF4-FFF2-40B4-BE49-F238E27FC236}">
                <a16:creationId xmlns:a16="http://schemas.microsoft.com/office/drawing/2014/main" id="{20CFCAB9-B73E-4B5A-96C0-4F10F65541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30061" y="660400"/>
            <a:ext cx="7229835" cy="4822243"/>
          </a:xfrm>
        </p:spPr>
      </p:pic>
      <p:sp>
        <p:nvSpPr>
          <p:cNvPr id="4" name="Text Placeholder 3">
            <a:extLst>
              <a:ext uri="{FF2B5EF4-FFF2-40B4-BE49-F238E27FC236}">
                <a16:creationId xmlns:a16="http://schemas.microsoft.com/office/drawing/2014/main" id="{7A57CE66-C1AE-4866-A72E-199FB94DF731}"/>
              </a:ext>
            </a:extLst>
          </p:cNvPr>
          <p:cNvSpPr>
            <a:spLocks noGrp="1"/>
          </p:cNvSpPr>
          <p:nvPr>
            <p:ph type="body" sz="half" idx="2"/>
          </p:nvPr>
        </p:nvSpPr>
        <p:spPr/>
        <p:txBody>
          <a:bodyPr>
            <a:normAutofit lnSpcReduction="10000"/>
          </a:bodyPr>
          <a:lstStyle/>
          <a:p>
            <a:r>
              <a:rPr lang="en-US" sz="2300" dirty="0">
                <a:effectLst/>
              </a:rPr>
              <a:t> …I walked into my room chuckling to myself: the </a:t>
            </a:r>
            <a:r>
              <a:rPr lang="en-US" sz="2300" dirty="0" err="1">
                <a:effectLst/>
              </a:rPr>
              <a:t>balian</a:t>
            </a:r>
            <a:r>
              <a:rPr lang="en-US" sz="2300" dirty="0">
                <a:effectLst/>
              </a:rPr>
              <a:t> and his wife had gone to so much trouble to placate the household spirits with gifts, only to have their offerings stolen by little six-legged thieves. What a waste! But then a strange thought dawned on me: what if the ants were the very "household spirits" to whom the offerings were being made?</a:t>
            </a:r>
          </a:p>
          <a:p>
            <a:endParaRPr lang="en-US" dirty="0"/>
          </a:p>
        </p:txBody>
      </p:sp>
    </p:spTree>
    <p:extLst>
      <p:ext uri="{BB962C8B-B14F-4D97-AF65-F5344CB8AC3E}">
        <p14:creationId xmlns:p14="http://schemas.microsoft.com/office/powerpoint/2010/main" val="3068783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473B4-41F1-4A9F-BEB5-9958E7987765}"/>
              </a:ext>
            </a:extLst>
          </p:cNvPr>
          <p:cNvSpPr>
            <a:spLocks noGrp="1"/>
          </p:cNvSpPr>
          <p:nvPr>
            <p:ph type="title"/>
          </p:nvPr>
        </p:nvSpPr>
        <p:spPr/>
        <p:txBody>
          <a:bodyPr>
            <a:normAutofit fontScale="90000"/>
          </a:bodyPr>
          <a:lstStyle/>
          <a:p>
            <a:r>
              <a:rPr lang="en-US" i="1" dirty="0">
                <a:effectLst/>
              </a:rPr>
              <a:t>from </a:t>
            </a:r>
            <a:r>
              <a:rPr lang="en-US" dirty="0">
                <a:effectLst/>
              </a:rPr>
              <a:t>“My Dear Affluent Reader,”</a:t>
            </a:r>
            <a:br>
              <a:rPr lang="en-US" dirty="0">
                <a:effectLst/>
              </a:rPr>
            </a:br>
            <a:r>
              <a:rPr lang="en-US" i="1" dirty="0">
                <a:effectLst/>
              </a:rPr>
              <a:t>by</a:t>
            </a:r>
            <a:r>
              <a:rPr lang="en-US" dirty="0">
                <a:effectLst/>
              </a:rPr>
              <a:t> C. D. Wright</a:t>
            </a:r>
            <a:br>
              <a:rPr lang="en-US" dirty="0">
                <a:effectLst/>
              </a:rPr>
            </a:br>
            <a:endParaRPr lang="en-US" dirty="0"/>
          </a:p>
        </p:txBody>
      </p:sp>
      <p:pic>
        <p:nvPicPr>
          <p:cNvPr id="6" name="Content Placeholder 5">
            <a:extLst>
              <a:ext uri="{FF2B5EF4-FFF2-40B4-BE49-F238E27FC236}">
                <a16:creationId xmlns:a16="http://schemas.microsoft.com/office/drawing/2014/main" id="{1D3F476E-E784-4070-8F87-3E55F116192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14102" y="647701"/>
            <a:ext cx="6979116" cy="4648200"/>
          </a:xfrm>
        </p:spPr>
      </p:pic>
      <p:sp>
        <p:nvSpPr>
          <p:cNvPr id="4" name="Text Placeholder 3">
            <a:extLst>
              <a:ext uri="{FF2B5EF4-FFF2-40B4-BE49-F238E27FC236}">
                <a16:creationId xmlns:a16="http://schemas.microsoft.com/office/drawing/2014/main" id="{EE6F72C7-A5C1-442E-87E3-A118D6A13C3B}"/>
              </a:ext>
            </a:extLst>
          </p:cNvPr>
          <p:cNvSpPr>
            <a:spLocks noGrp="1"/>
          </p:cNvSpPr>
          <p:nvPr>
            <p:ph type="body" sz="half" idx="2"/>
          </p:nvPr>
        </p:nvSpPr>
        <p:spPr>
          <a:xfrm>
            <a:off x="839788" y="1752600"/>
            <a:ext cx="3932237" cy="4116388"/>
          </a:xfrm>
        </p:spPr>
        <p:txBody>
          <a:bodyPr>
            <a:normAutofit fontScale="70000" lnSpcReduction="20000"/>
          </a:bodyPr>
          <a:lstStyle/>
          <a:p>
            <a:r>
              <a:rPr lang="en-US" dirty="0">
                <a:effectLst/>
              </a:rPr>
              <a:t> </a:t>
            </a:r>
            <a:r>
              <a:rPr lang="en-US" sz="2100" dirty="0">
                <a:effectLst/>
              </a:rPr>
              <a:t>          </a:t>
            </a:r>
            <a:r>
              <a:rPr lang="en-US" sz="2400" dirty="0">
                <a:effectLst/>
              </a:rPr>
              <a:t>Welcome to the </a:t>
            </a:r>
            <a:r>
              <a:rPr lang="en-US" sz="2400" dirty="0" err="1">
                <a:effectLst/>
              </a:rPr>
              <a:t>Pecanland</a:t>
            </a:r>
            <a:r>
              <a:rPr lang="en-US" sz="2400" dirty="0">
                <a:effectLst/>
              </a:rPr>
              <a:t> Mall. Sadly, the pecan grove had to be dozed to build it. Home Depot razed another grove. There is just the one grove left and the creeper and the ivy have blunted its sun. The </a:t>
            </a:r>
            <a:r>
              <a:rPr lang="en-US" sz="2400" dirty="0" err="1">
                <a:effectLst/>
              </a:rPr>
              <a:t>uglification</a:t>
            </a:r>
            <a:r>
              <a:rPr lang="en-US" sz="2400" dirty="0">
                <a:effectLst/>
              </a:rPr>
              <a:t> of your landscape is all but concluded. We are driving around the shorn suburb of your intelligence, the photographer and her factotum. Later we’ll walk in the shadows of South Grand. They say, in the heyday of natural gas there were houses with hinges of gold. They say so. We are gaining on the cancerous alley of our death. Which, when all is said or unsaid, done or left undone, shriven or unforgiven, this business of dying is our most commonly held goal.</a:t>
            </a:r>
          </a:p>
          <a:p>
            <a:r>
              <a:rPr lang="en-US" sz="2400" dirty="0">
                <a:effectLst/>
              </a:rPr>
              <a:t>          Ready or not. 0 exceptions.</a:t>
            </a:r>
          </a:p>
          <a:p>
            <a:r>
              <a:rPr lang="en-US" sz="2400" dirty="0">
                <a:effectLst/>
              </a:rPr>
              <a:t>           			Don’t ask.</a:t>
            </a:r>
          </a:p>
          <a:p>
            <a:r>
              <a:rPr lang="en-US" dirty="0">
                <a:effectLst/>
              </a:rPr>
              <a:t>                                                                                            </a:t>
            </a:r>
            <a:endParaRPr lang="en-US" dirty="0"/>
          </a:p>
        </p:txBody>
      </p:sp>
    </p:spTree>
    <p:extLst>
      <p:ext uri="{BB962C8B-B14F-4D97-AF65-F5344CB8AC3E}">
        <p14:creationId xmlns:p14="http://schemas.microsoft.com/office/powerpoint/2010/main" val="3372727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FBA18-01AC-47C5-B7EA-AB2FE4858CB6}"/>
              </a:ext>
            </a:extLst>
          </p:cNvPr>
          <p:cNvSpPr>
            <a:spLocks noGrp="1"/>
          </p:cNvSpPr>
          <p:nvPr>
            <p:ph type="title"/>
          </p:nvPr>
        </p:nvSpPr>
        <p:spPr/>
        <p:txBody>
          <a:bodyPr>
            <a:normAutofit fontScale="90000"/>
          </a:bodyPr>
          <a:lstStyle/>
          <a:p>
            <a:r>
              <a:rPr lang="en-US" i="1" dirty="0">
                <a:effectLst/>
              </a:rPr>
              <a:t>from</a:t>
            </a:r>
            <a:r>
              <a:rPr lang="en-US" dirty="0">
                <a:effectLst/>
              </a:rPr>
              <a:t> “Eating a Mountain”</a:t>
            </a:r>
            <a:br>
              <a:rPr lang="en-US" dirty="0">
                <a:effectLst/>
              </a:rPr>
            </a:br>
            <a:r>
              <a:rPr lang="en-US" i="1" dirty="0">
                <a:effectLst/>
              </a:rPr>
              <a:t>by</a:t>
            </a:r>
            <a:r>
              <a:rPr lang="en-US" dirty="0">
                <a:effectLst/>
              </a:rPr>
              <a:t> Deborah A. Miranda</a:t>
            </a:r>
            <a:br>
              <a:rPr lang="en-US" dirty="0">
                <a:effectLst/>
              </a:rPr>
            </a:br>
            <a:endParaRPr lang="en-US" dirty="0"/>
          </a:p>
        </p:txBody>
      </p:sp>
      <p:pic>
        <p:nvPicPr>
          <p:cNvPr id="6" name="Content Placeholder 5">
            <a:extLst>
              <a:ext uri="{FF2B5EF4-FFF2-40B4-BE49-F238E27FC236}">
                <a16:creationId xmlns:a16="http://schemas.microsoft.com/office/drawing/2014/main" id="{3B6F1F10-99E5-4553-A70B-4B67F3F66C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18232" y="722313"/>
            <a:ext cx="7123604" cy="4751388"/>
          </a:xfrm>
        </p:spPr>
      </p:pic>
      <p:sp>
        <p:nvSpPr>
          <p:cNvPr id="4" name="Text Placeholder 3">
            <a:extLst>
              <a:ext uri="{FF2B5EF4-FFF2-40B4-BE49-F238E27FC236}">
                <a16:creationId xmlns:a16="http://schemas.microsoft.com/office/drawing/2014/main" id="{7C27B2C8-78AC-48BE-A277-0DD030E5E21D}"/>
              </a:ext>
            </a:extLst>
          </p:cNvPr>
          <p:cNvSpPr>
            <a:spLocks noGrp="1"/>
          </p:cNvSpPr>
          <p:nvPr>
            <p:ph type="body" sz="half" idx="2"/>
          </p:nvPr>
        </p:nvSpPr>
        <p:spPr>
          <a:xfrm>
            <a:off x="839788" y="1752600"/>
            <a:ext cx="3932237" cy="4116388"/>
          </a:xfrm>
        </p:spPr>
        <p:txBody>
          <a:bodyPr>
            <a:normAutofit fontScale="92500" lnSpcReduction="10000"/>
          </a:bodyPr>
          <a:lstStyle/>
          <a:p>
            <a:r>
              <a:rPr lang="en-US" dirty="0">
                <a:effectLst/>
              </a:rPr>
              <a:t>Eating this deer means</a:t>
            </a:r>
          </a:p>
          <a:p>
            <a:r>
              <a:rPr lang="en-US" dirty="0">
                <a:effectLst/>
              </a:rPr>
              <a:t>eating this mountain:</a:t>
            </a:r>
          </a:p>
          <a:p>
            <a:r>
              <a:rPr lang="en-US" dirty="0">
                <a:effectLst/>
              </a:rPr>
              <a:t>acorns, ash, beech, dogwood,</a:t>
            </a:r>
          </a:p>
          <a:p>
            <a:r>
              <a:rPr lang="en-US" dirty="0">
                <a:effectLst/>
              </a:rPr>
              <a:t>maple, oak, willow, autumn olive…</a:t>
            </a:r>
          </a:p>
          <a:p>
            <a:r>
              <a:rPr lang="en-US" dirty="0">
                <a:effectLst/>
              </a:rPr>
              <a:t>carve up that deer</a:t>
            </a:r>
          </a:p>
          <a:p>
            <a:r>
              <a:rPr lang="en-US" dirty="0">
                <a:effectLst/>
              </a:rPr>
              <a:t>with gratitude, artistry, prayer,</a:t>
            </a:r>
          </a:p>
          <a:p>
            <a:r>
              <a:rPr lang="en-US" dirty="0">
                <a:effectLst/>
              </a:rPr>
              <a:t>render a wild and sacred animal</a:t>
            </a:r>
          </a:p>
          <a:p>
            <a:r>
              <a:rPr lang="en-US" dirty="0">
                <a:effectLst/>
              </a:rPr>
              <a:t>into wild, sacred sustenance.</a:t>
            </a:r>
          </a:p>
          <a:p>
            <a:r>
              <a:rPr lang="en-US" dirty="0">
                <a:effectLst/>
              </a:rPr>
              <a:t> </a:t>
            </a:r>
          </a:p>
          <a:p>
            <a:r>
              <a:rPr lang="en-US" dirty="0">
                <a:effectLst/>
              </a:rPr>
              <a:t>How we eat this deer is a debt</a:t>
            </a:r>
          </a:p>
          <a:p>
            <a:r>
              <a:rPr lang="en-US" dirty="0">
                <a:effectLst/>
              </a:rPr>
              <a:t>that comes due on the day</a:t>
            </a:r>
          </a:p>
          <a:p>
            <a:r>
              <a:rPr lang="en-US" dirty="0">
                <a:effectLst/>
              </a:rPr>
              <a:t>we let this mountain</a:t>
            </a:r>
          </a:p>
          <a:p>
            <a:r>
              <a:rPr lang="en-US" dirty="0">
                <a:effectLst/>
              </a:rPr>
              <a:t>eat us.</a:t>
            </a:r>
          </a:p>
          <a:p>
            <a:endParaRPr lang="en-US" dirty="0"/>
          </a:p>
        </p:txBody>
      </p:sp>
    </p:spTree>
    <p:extLst>
      <p:ext uri="{BB962C8B-B14F-4D97-AF65-F5344CB8AC3E}">
        <p14:creationId xmlns:p14="http://schemas.microsoft.com/office/powerpoint/2010/main" val="2747972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8565A-F289-4194-A713-B15E05A546C6}"/>
              </a:ext>
            </a:extLst>
          </p:cNvPr>
          <p:cNvSpPr>
            <a:spLocks noGrp="1"/>
          </p:cNvSpPr>
          <p:nvPr>
            <p:ph type="title"/>
          </p:nvPr>
        </p:nvSpPr>
        <p:spPr/>
        <p:txBody>
          <a:bodyPr>
            <a:normAutofit fontScale="90000"/>
          </a:bodyPr>
          <a:lstStyle/>
          <a:p>
            <a:r>
              <a:rPr lang="en-US" i="1" dirty="0">
                <a:effectLst/>
              </a:rPr>
              <a:t>from The Legacy of Luna</a:t>
            </a:r>
            <a:br>
              <a:rPr lang="en-US" dirty="0">
                <a:effectLst/>
              </a:rPr>
            </a:br>
            <a:r>
              <a:rPr lang="en-US" i="1" dirty="0">
                <a:effectLst/>
              </a:rPr>
              <a:t>by</a:t>
            </a:r>
            <a:r>
              <a:rPr lang="en-US" dirty="0">
                <a:effectLst/>
              </a:rPr>
              <a:t> Julia Butterfly Hill</a:t>
            </a:r>
            <a:br>
              <a:rPr lang="en-US" dirty="0">
                <a:effectLst/>
              </a:rPr>
            </a:br>
            <a:endParaRPr lang="en-US" dirty="0"/>
          </a:p>
        </p:txBody>
      </p:sp>
      <p:pic>
        <p:nvPicPr>
          <p:cNvPr id="6" name="Content Placeholder 5">
            <a:extLst>
              <a:ext uri="{FF2B5EF4-FFF2-40B4-BE49-F238E27FC236}">
                <a16:creationId xmlns:a16="http://schemas.microsoft.com/office/drawing/2014/main" id="{E5E4DE96-27D3-4FF4-B048-C7039C4BEE0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65700" y="1752599"/>
            <a:ext cx="6992718" cy="3168575"/>
          </a:xfrm>
        </p:spPr>
      </p:pic>
      <p:sp>
        <p:nvSpPr>
          <p:cNvPr id="4" name="Text Placeholder 3">
            <a:extLst>
              <a:ext uri="{FF2B5EF4-FFF2-40B4-BE49-F238E27FC236}">
                <a16:creationId xmlns:a16="http://schemas.microsoft.com/office/drawing/2014/main" id="{DFEA2050-DF8E-4A0A-9F37-A59CAE5DC449}"/>
              </a:ext>
            </a:extLst>
          </p:cNvPr>
          <p:cNvSpPr>
            <a:spLocks noGrp="1"/>
          </p:cNvSpPr>
          <p:nvPr>
            <p:ph type="body" sz="half" idx="2"/>
          </p:nvPr>
        </p:nvSpPr>
        <p:spPr/>
        <p:txBody>
          <a:bodyPr/>
          <a:lstStyle/>
          <a:p>
            <a:r>
              <a:rPr lang="en-US" dirty="0">
                <a:effectLst/>
              </a:rPr>
              <a:t> </a:t>
            </a:r>
          </a:p>
          <a:p>
            <a:r>
              <a:rPr lang="en-US" sz="2200" dirty="0">
                <a:effectLst/>
              </a:rPr>
              <a:t>…So the trophy is not just for that car's driver, it represents the whole effort of all the people who worked on the car. And so with this movement: a victory comes from the efforts of everyone, not just me. Our trophy will be to find permanent protection for all the old growth while we save Luna. And we will all share that prize.</a:t>
            </a:r>
          </a:p>
          <a:p>
            <a:endParaRPr lang="en-US" dirty="0"/>
          </a:p>
        </p:txBody>
      </p:sp>
    </p:spTree>
    <p:extLst>
      <p:ext uri="{BB962C8B-B14F-4D97-AF65-F5344CB8AC3E}">
        <p14:creationId xmlns:p14="http://schemas.microsoft.com/office/powerpoint/2010/main" val="27128139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6CDAA-3F66-4D7A-A01B-3239B810BBC4}"/>
              </a:ext>
            </a:extLst>
          </p:cNvPr>
          <p:cNvSpPr>
            <a:spLocks noGrp="1"/>
          </p:cNvSpPr>
          <p:nvPr>
            <p:ph type="title"/>
          </p:nvPr>
        </p:nvSpPr>
        <p:spPr/>
        <p:txBody>
          <a:bodyPr>
            <a:normAutofit fontScale="90000"/>
          </a:bodyPr>
          <a:lstStyle/>
          <a:p>
            <a:r>
              <a:rPr lang="en-US" i="1" dirty="0">
                <a:effectLst/>
              </a:rPr>
              <a:t>from</a:t>
            </a:r>
            <a:r>
              <a:rPr lang="en-US" dirty="0">
                <a:effectLst/>
              </a:rPr>
              <a:t> Inspirations for Sustaining Life on Earth</a:t>
            </a:r>
            <a:br>
              <a:rPr lang="en-US" dirty="0">
                <a:effectLst/>
              </a:rPr>
            </a:br>
            <a:r>
              <a:rPr lang="en-US" i="1" dirty="0">
                <a:effectLst/>
              </a:rPr>
              <a:t>by</a:t>
            </a:r>
            <a:r>
              <a:rPr lang="en-US" dirty="0">
                <a:effectLst/>
              </a:rPr>
              <a:t> Calvin DeWitt</a:t>
            </a:r>
            <a:br>
              <a:rPr lang="en-US" dirty="0">
                <a:effectLst/>
              </a:rPr>
            </a:br>
            <a:endParaRPr lang="en-US" dirty="0"/>
          </a:p>
        </p:txBody>
      </p:sp>
      <p:pic>
        <p:nvPicPr>
          <p:cNvPr id="11" name="Content Placeholder 10">
            <a:extLst>
              <a:ext uri="{FF2B5EF4-FFF2-40B4-BE49-F238E27FC236}">
                <a16:creationId xmlns:a16="http://schemas.microsoft.com/office/drawing/2014/main" id="{8375D3C2-AD21-4707-8554-2231F036E41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19700" y="165100"/>
            <a:ext cx="6308725" cy="6308725"/>
          </a:xfrm>
        </p:spPr>
      </p:pic>
      <p:sp>
        <p:nvSpPr>
          <p:cNvPr id="4" name="Text Placeholder 3">
            <a:extLst>
              <a:ext uri="{FF2B5EF4-FFF2-40B4-BE49-F238E27FC236}">
                <a16:creationId xmlns:a16="http://schemas.microsoft.com/office/drawing/2014/main" id="{B784EE69-276C-4E2C-92B7-FBE47C9C7317}"/>
              </a:ext>
            </a:extLst>
          </p:cNvPr>
          <p:cNvSpPr>
            <a:spLocks noGrp="1"/>
          </p:cNvSpPr>
          <p:nvPr>
            <p:ph type="body" sz="half" idx="2"/>
          </p:nvPr>
        </p:nvSpPr>
        <p:spPr/>
        <p:txBody>
          <a:bodyPr/>
          <a:lstStyle/>
          <a:p>
            <a:r>
              <a:rPr lang="en-US" dirty="0">
                <a:effectLst/>
              </a:rPr>
              <a:t> </a:t>
            </a:r>
          </a:p>
          <a:p>
            <a:r>
              <a:rPr lang="en-US" sz="2400" dirty="0">
                <a:effectLst/>
              </a:rPr>
              <a:t>The Lord bless you and </a:t>
            </a:r>
            <a:r>
              <a:rPr lang="en-US" sz="2400" i="1" dirty="0" err="1">
                <a:effectLst/>
              </a:rPr>
              <a:t>shamar</a:t>
            </a:r>
            <a:r>
              <a:rPr lang="en-US" sz="2400" dirty="0">
                <a:effectLst/>
              </a:rPr>
              <a:t> you" (Numbers 6:24). The people who are blessed by their pastor or rabbi with this widely used benediction expect God to keep them, not as pickles in a jar, but keep them in all of their dynamic integrity.</a:t>
            </a:r>
          </a:p>
          <a:p>
            <a:endParaRPr lang="en-US" dirty="0"/>
          </a:p>
        </p:txBody>
      </p:sp>
    </p:spTree>
    <p:extLst>
      <p:ext uri="{BB962C8B-B14F-4D97-AF65-F5344CB8AC3E}">
        <p14:creationId xmlns:p14="http://schemas.microsoft.com/office/powerpoint/2010/main" val="14025973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9EDEA-3B29-4CBA-B432-D5ADF92D6D32}"/>
              </a:ext>
            </a:extLst>
          </p:cNvPr>
          <p:cNvSpPr>
            <a:spLocks noGrp="1"/>
          </p:cNvSpPr>
          <p:nvPr>
            <p:ph type="title"/>
          </p:nvPr>
        </p:nvSpPr>
        <p:spPr/>
        <p:txBody>
          <a:bodyPr/>
          <a:lstStyle/>
          <a:p>
            <a:r>
              <a:rPr lang="en-US" i="1" dirty="0">
                <a:effectLst/>
              </a:rPr>
              <a:t>from Blessed Unrest</a:t>
            </a:r>
            <a:br>
              <a:rPr lang="en-US" dirty="0">
                <a:effectLst/>
              </a:rPr>
            </a:br>
            <a:r>
              <a:rPr lang="en-US" i="1" dirty="0">
                <a:effectLst/>
              </a:rPr>
              <a:t>by</a:t>
            </a:r>
            <a:r>
              <a:rPr lang="en-US" dirty="0">
                <a:effectLst/>
              </a:rPr>
              <a:t> Paul Hawken</a:t>
            </a:r>
            <a:br>
              <a:rPr lang="en-US" dirty="0">
                <a:effectLst/>
              </a:rPr>
            </a:br>
            <a:endParaRPr lang="en-US" dirty="0"/>
          </a:p>
        </p:txBody>
      </p:sp>
      <p:pic>
        <p:nvPicPr>
          <p:cNvPr id="6" name="Content Placeholder 5">
            <a:extLst>
              <a:ext uri="{FF2B5EF4-FFF2-40B4-BE49-F238E27FC236}">
                <a16:creationId xmlns:a16="http://schemas.microsoft.com/office/drawing/2014/main" id="{A0887D5C-0930-4BCC-9731-DBFC07D4579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3188" y="1374874"/>
            <a:ext cx="6172200" cy="4098726"/>
          </a:xfrm>
        </p:spPr>
      </p:pic>
      <p:sp>
        <p:nvSpPr>
          <p:cNvPr id="4" name="Text Placeholder 3">
            <a:extLst>
              <a:ext uri="{FF2B5EF4-FFF2-40B4-BE49-F238E27FC236}">
                <a16:creationId xmlns:a16="http://schemas.microsoft.com/office/drawing/2014/main" id="{F40F3A3D-0F4A-4CE1-80B2-7BDAE20E87EA}"/>
              </a:ext>
            </a:extLst>
          </p:cNvPr>
          <p:cNvSpPr>
            <a:spLocks noGrp="1"/>
          </p:cNvSpPr>
          <p:nvPr>
            <p:ph type="body" sz="half" idx="2"/>
          </p:nvPr>
        </p:nvSpPr>
        <p:spPr>
          <a:xfrm>
            <a:off x="839788" y="1663700"/>
            <a:ext cx="4125912" cy="4205288"/>
          </a:xfrm>
        </p:spPr>
        <p:txBody>
          <a:bodyPr>
            <a:normAutofit lnSpcReduction="10000"/>
          </a:bodyPr>
          <a:lstStyle/>
          <a:p>
            <a:r>
              <a:rPr lang="en-US" sz="1800" dirty="0">
                <a:effectLst/>
              </a:rPr>
              <a:t>What has changed recently, and has offered evidence that hope may be a rational act despite the onslaught of countervailing data, is the use of connectivity. Individuals are associating, hooking up, and identifying with one another… [T]hey are forming units, inventing again and again pieces of a larger organism…  and assembling these into a mosaic of activity as if they were solving a jigsaw puzzle without ever having seen the picture on its box. The insanity of human destructiveness may be matched by an older grace and intelligence that is fastening us together in ways we have never before seen or imagined.</a:t>
            </a:r>
          </a:p>
          <a:p>
            <a:endParaRPr lang="en-US" dirty="0"/>
          </a:p>
        </p:txBody>
      </p:sp>
    </p:spTree>
    <p:extLst>
      <p:ext uri="{BB962C8B-B14F-4D97-AF65-F5344CB8AC3E}">
        <p14:creationId xmlns:p14="http://schemas.microsoft.com/office/powerpoint/2010/main" val="8559850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9A031-7970-438E-A36B-452B8286D936}"/>
              </a:ext>
            </a:extLst>
          </p:cNvPr>
          <p:cNvSpPr>
            <a:spLocks noGrp="1"/>
          </p:cNvSpPr>
          <p:nvPr>
            <p:ph type="title"/>
          </p:nvPr>
        </p:nvSpPr>
        <p:spPr>
          <a:xfrm>
            <a:off x="839788" y="457200"/>
            <a:ext cx="3790003" cy="1600200"/>
          </a:xfrm>
        </p:spPr>
        <p:txBody>
          <a:bodyPr>
            <a:normAutofit fontScale="90000"/>
          </a:bodyPr>
          <a:lstStyle/>
          <a:p>
            <a:r>
              <a:rPr lang="en-US" i="1" dirty="0">
                <a:effectLst/>
              </a:rPr>
              <a:t>from</a:t>
            </a:r>
            <a:r>
              <a:rPr lang="en-US" dirty="0">
                <a:effectLst/>
              </a:rPr>
              <a:t> “For the Children”</a:t>
            </a:r>
            <a:br>
              <a:rPr lang="en-US" dirty="0">
                <a:effectLst/>
              </a:rPr>
            </a:br>
            <a:r>
              <a:rPr lang="en-US" i="1" dirty="0">
                <a:effectLst/>
              </a:rPr>
              <a:t>by</a:t>
            </a:r>
            <a:r>
              <a:rPr lang="en-US" dirty="0">
                <a:effectLst/>
              </a:rPr>
              <a:t> Gary Snyder</a:t>
            </a:r>
            <a:br>
              <a:rPr lang="en-US" dirty="0">
                <a:effectLst/>
              </a:rPr>
            </a:br>
            <a:endParaRPr lang="en-US" dirty="0"/>
          </a:p>
        </p:txBody>
      </p:sp>
      <p:sp>
        <p:nvSpPr>
          <p:cNvPr id="4" name="Text Placeholder 3">
            <a:extLst>
              <a:ext uri="{FF2B5EF4-FFF2-40B4-BE49-F238E27FC236}">
                <a16:creationId xmlns:a16="http://schemas.microsoft.com/office/drawing/2014/main" id="{AB9D0F17-085B-4860-B089-F0B53FBB08A0}"/>
              </a:ext>
            </a:extLst>
          </p:cNvPr>
          <p:cNvSpPr>
            <a:spLocks noGrp="1"/>
          </p:cNvSpPr>
          <p:nvPr>
            <p:ph type="body" sz="half" idx="2"/>
          </p:nvPr>
        </p:nvSpPr>
        <p:spPr>
          <a:xfrm>
            <a:off x="839789" y="2057400"/>
            <a:ext cx="3262312" cy="3811588"/>
          </a:xfrm>
        </p:spPr>
        <p:txBody>
          <a:bodyPr/>
          <a:lstStyle/>
          <a:p>
            <a:r>
              <a:rPr lang="en-US" dirty="0">
                <a:effectLst/>
              </a:rPr>
              <a:t> </a:t>
            </a:r>
          </a:p>
          <a:p>
            <a:r>
              <a:rPr lang="en-US" sz="2400" i="1" dirty="0">
                <a:effectLst/>
              </a:rPr>
              <a:t>stay together</a:t>
            </a:r>
            <a:endParaRPr lang="en-US" sz="2400" dirty="0">
              <a:effectLst/>
            </a:endParaRPr>
          </a:p>
          <a:p>
            <a:r>
              <a:rPr lang="en-US" sz="2400" i="1" dirty="0">
                <a:effectLst/>
              </a:rPr>
              <a:t>learn the flowers</a:t>
            </a:r>
            <a:endParaRPr lang="en-US" sz="2400" dirty="0">
              <a:effectLst/>
            </a:endParaRPr>
          </a:p>
          <a:p>
            <a:r>
              <a:rPr lang="en-US" sz="2400" i="1" dirty="0"/>
              <a:t>go light</a:t>
            </a:r>
            <a:endParaRPr lang="en-US" sz="2400" dirty="0"/>
          </a:p>
        </p:txBody>
      </p:sp>
      <p:pic>
        <p:nvPicPr>
          <p:cNvPr id="9" name="Content Placeholder 8">
            <a:extLst>
              <a:ext uri="{FF2B5EF4-FFF2-40B4-BE49-F238E27FC236}">
                <a16:creationId xmlns:a16="http://schemas.microsoft.com/office/drawing/2014/main" id="{F94D568C-9165-49F0-9E3C-2D1EB33053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49801" y="638670"/>
            <a:ext cx="7271606" cy="4839452"/>
          </a:xfrm>
        </p:spPr>
      </p:pic>
    </p:spTree>
    <p:extLst>
      <p:ext uri="{BB962C8B-B14F-4D97-AF65-F5344CB8AC3E}">
        <p14:creationId xmlns:p14="http://schemas.microsoft.com/office/powerpoint/2010/main" val="24400004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5ADA1-D10D-42B2-BC32-4B06DF9975BF}"/>
              </a:ext>
            </a:extLst>
          </p:cNvPr>
          <p:cNvSpPr>
            <a:spLocks noGrp="1"/>
          </p:cNvSpPr>
          <p:nvPr>
            <p:ph type="title"/>
          </p:nvPr>
        </p:nvSpPr>
        <p:spPr/>
        <p:txBody>
          <a:bodyPr>
            <a:normAutofit fontScale="90000"/>
          </a:bodyPr>
          <a:lstStyle/>
          <a:p>
            <a:r>
              <a:rPr lang="en-US" i="1" dirty="0"/>
              <a:t>from </a:t>
            </a:r>
            <a:r>
              <a:rPr lang="en-US" dirty="0"/>
              <a:t>“The Summer Day”</a:t>
            </a:r>
            <a:br>
              <a:rPr lang="en-US" dirty="0"/>
            </a:br>
            <a:r>
              <a:rPr lang="en-US" i="1" dirty="0"/>
              <a:t>by </a:t>
            </a:r>
            <a:r>
              <a:rPr lang="en-US" dirty="0"/>
              <a:t>Mary Oliver</a:t>
            </a:r>
            <a:br>
              <a:rPr lang="en-US" dirty="0"/>
            </a:br>
            <a:r>
              <a:rPr lang="en-US" i="1" dirty="0"/>
              <a:t> </a:t>
            </a:r>
            <a:br>
              <a:rPr lang="en-US" dirty="0"/>
            </a:br>
            <a:endParaRPr lang="en-US" dirty="0"/>
          </a:p>
        </p:txBody>
      </p:sp>
      <p:pic>
        <p:nvPicPr>
          <p:cNvPr id="8" name="Content Placeholder 7">
            <a:extLst>
              <a:ext uri="{FF2B5EF4-FFF2-40B4-BE49-F238E27FC236}">
                <a16:creationId xmlns:a16="http://schemas.microsoft.com/office/drawing/2014/main" id="{C060686A-A2AF-48D7-9D26-3C744C1A7AE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07686" y="813662"/>
            <a:ext cx="6652930" cy="4432514"/>
          </a:xfrm>
        </p:spPr>
      </p:pic>
      <p:sp>
        <p:nvSpPr>
          <p:cNvPr id="4" name="Text Placeholder 3">
            <a:extLst>
              <a:ext uri="{FF2B5EF4-FFF2-40B4-BE49-F238E27FC236}">
                <a16:creationId xmlns:a16="http://schemas.microsoft.com/office/drawing/2014/main" id="{16F9CC75-A31B-4450-9151-1112A88EB1F1}"/>
              </a:ext>
            </a:extLst>
          </p:cNvPr>
          <p:cNvSpPr>
            <a:spLocks noGrp="1"/>
          </p:cNvSpPr>
          <p:nvPr>
            <p:ph type="body" sz="half" idx="2"/>
          </p:nvPr>
        </p:nvSpPr>
        <p:spPr/>
        <p:txBody>
          <a:bodyPr>
            <a:normAutofit/>
          </a:bodyPr>
          <a:lstStyle/>
          <a:p>
            <a:r>
              <a:rPr lang="en-US" dirty="0"/>
              <a:t>This grasshopper, I mean—</a:t>
            </a:r>
          </a:p>
          <a:p>
            <a:r>
              <a:rPr lang="en-US" dirty="0"/>
              <a:t>the one who has flung herself out of the grass,</a:t>
            </a:r>
          </a:p>
          <a:p>
            <a:r>
              <a:rPr lang="en-US" dirty="0"/>
              <a:t>the one who is eating sugar out of my hand,</a:t>
            </a:r>
          </a:p>
          <a:p>
            <a:r>
              <a:rPr lang="en-US" dirty="0"/>
              <a:t>who is moving her jaws back and forth instead of up and down—</a:t>
            </a:r>
          </a:p>
          <a:p>
            <a:r>
              <a:rPr lang="en-US" dirty="0"/>
              <a:t>who is gazing around with her enormous and complicated eyes…</a:t>
            </a:r>
          </a:p>
          <a:p>
            <a:r>
              <a:rPr lang="en-US" dirty="0"/>
              <a:t>Tell me, what else should I have done?</a:t>
            </a:r>
          </a:p>
          <a:p>
            <a:r>
              <a:rPr lang="en-US" dirty="0"/>
              <a:t>Doesn’t everything die at last, and too soon?</a:t>
            </a:r>
          </a:p>
          <a:p>
            <a:r>
              <a:rPr lang="en-US" dirty="0"/>
              <a:t>Tell me, what is it you plan to do</a:t>
            </a:r>
          </a:p>
          <a:p>
            <a:r>
              <a:rPr lang="en-US" dirty="0"/>
              <a:t>With your wild and precious life?</a:t>
            </a:r>
          </a:p>
          <a:p>
            <a:endParaRPr lang="en-US" dirty="0"/>
          </a:p>
        </p:txBody>
      </p:sp>
      <p:sp>
        <p:nvSpPr>
          <p:cNvPr id="5" name="Rectangle 1">
            <a:extLst>
              <a:ext uri="{FF2B5EF4-FFF2-40B4-BE49-F238E27FC236}">
                <a16:creationId xmlns:a16="http://schemas.microsoft.com/office/drawing/2014/main" id="{03D87D63-D72E-4E1B-AA60-D3E2D7BFFDBA}"/>
              </a:ext>
            </a:extLst>
          </p:cNvPr>
          <p:cNvSpPr>
            <a:spLocks noChangeArrowheads="1"/>
          </p:cNvSpPr>
          <p:nvPr/>
        </p:nvSpPr>
        <p:spPr bwMode="auto">
          <a:xfrm>
            <a:off x="0" y="-276999"/>
            <a:ext cx="2698750" cy="553998"/>
          </a:xfrm>
          <a:prstGeom prst="rect">
            <a:avLst/>
          </a:prstGeom>
          <a:solidFill>
            <a:srgbClr val="F3F5F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212124"/>
              </a:solidFill>
              <a:effectLst/>
              <a:latin typeface="Proxima Nova"/>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666184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72EBA0-816B-4B33-AF9F-F077FEF4CB12}"/>
              </a:ext>
            </a:extLst>
          </p:cNvPr>
          <p:cNvSpPr>
            <a:spLocks noGrp="1"/>
          </p:cNvSpPr>
          <p:nvPr>
            <p:ph type="title"/>
          </p:nvPr>
        </p:nvSpPr>
        <p:spPr/>
        <p:txBody>
          <a:bodyPr>
            <a:normAutofit fontScale="90000"/>
          </a:bodyPr>
          <a:lstStyle/>
          <a:p>
            <a:r>
              <a:rPr lang="en-US" dirty="0"/>
              <a:t>Photo Credits</a:t>
            </a:r>
            <a:br>
              <a:rPr lang="en-US" dirty="0"/>
            </a:br>
            <a:r>
              <a:rPr lang="en-US" dirty="0"/>
              <a:t>All Creative Commons (CC 2.0 Generic)</a:t>
            </a:r>
            <a:br>
              <a:rPr lang="en-US" dirty="0"/>
            </a:br>
            <a:endParaRPr lang="en-US" dirty="0"/>
          </a:p>
        </p:txBody>
      </p:sp>
      <p:sp>
        <p:nvSpPr>
          <p:cNvPr id="6" name="Content Placeholder 5">
            <a:extLst>
              <a:ext uri="{FF2B5EF4-FFF2-40B4-BE49-F238E27FC236}">
                <a16:creationId xmlns:a16="http://schemas.microsoft.com/office/drawing/2014/main" id="{3DAC5845-4FE3-4FA8-A9F0-1BE7B5AEA93C}"/>
              </a:ext>
            </a:extLst>
          </p:cNvPr>
          <p:cNvSpPr>
            <a:spLocks noGrp="1"/>
          </p:cNvSpPr>
          <p:nvPr>
            <p:ph sz="half" idx="1"/>
          </p:nvPr>
        </p:nvSpPr>
        <p:spPr/>
        <p:txBody>
          <a:bodyPr>
            <a:normAutofit fontScale="55000" lnSpcReduction="20000"/>
          </a:bodyPr>
          <a:lstStyle/>
          <a:p>
            <a:pPr marL="0" lvl="0" indent="0">
              <a:buNone/>
            </a:pPr>
            <a:r>
              <a:rPr lang="en-US" dirty="0"/>
              <a:t>1. N/A</a:t>
            </a:r>
          </a:p>
          <a:p>
            <a:pPr marL="0" lvl="0" indent="0">
              <a:buNone/>
            </a:pPr>
            <a:r>
              <a:rPr lang="en-US" dirty="0"/>
              <a:t>2. N/A</a:t>
            </a:r>
          </a:p>
          <a:p>
            <a:pPr marL="0" lvl="0" indent="0">
              <a:buNone/>
            </a:pPr>
            <a:r>
              <a:rPr lang="en-US" dirty="0"/>
              <a:t>3. Charlie </a:t>
            </a:r>
            <a:r>
              <a:rPr lang="en-US" dirty="0" err="1"/>
              <a:t>Stinchcomb</a:t>
            </a:r>
            <a:r>
              <a:rPr lang="en-US" dirty="0"/>
              <a:t>, Extremely Close Gray Whale Head</a:t>
            </a:r>
          </a:p>
          <a:p>
            <a:pPr marL="0" lvl="0" indent="0">
              <a:buNone/>
            </a:pPr>
            <a:r>
              <a:rPr lang="en-US" dirty="0"/>
              <a:t>4. </a:t>
            </a:r>
            <a:r>
              <a:rPr lang="en-US" dirty="0" err="1"/>
              <a:t>Rxback</a:t>
            </a:r>
            <a:r>
              <a:rPr lang="en-US" dirty="0"/>
              <a:t>, Cadillac Elvis </a:t>
            </a:r>
          </a:p>
          <a:p>
            <a:pPr marL="0" lvl="0" indent="0">
              <a:buNone/>
            </a:pPr>
            <a:r>
              <a:rPr lang="en-US" dirty="0"/>
              <a:t>5. Dr. </a:t>
            </a:r>
            <a:r>
              <a:rPr lang="en-US" dirty="0" err="1"/>
              <a:t>Butoni</a:t>
            </a:r>
            <a:r>
              <a:rPr lang="en-US" dirty="0"/>
              <a:t>, Boy, Girl, or Lady (Bangkok Thailand)</a:t>
            </a:r>
          </a:p>
          <a:p>
            <a:pPr marL="0" lvl="0" indent="0">
              <a:buNone/>
            </a:pPr>
            <a:r>
              <a:rPr lang="en-US" dirty="0"/>
              <a:t>6. Ian Sane, Beside Still Waters</a:t>
            </a:r>
          </a:p>
          <a:p>
            <a:pPr marL="0" lvl="0" indent="0">
              <a:buNone/>
            </a:pPr>
            <a:r>
              <a:rPr lang="en-US" dirty="0"/>
              <a:t>7. Alan Krakauer, </a:t>
            </a:r>
            <a:r>
              <a:rPr lang="en-US" dirty="0" err="1"/>
              <a:t>Toolik</a:t>
            </a:r>
            <a:r>
              <a:rPr lang="en-US" dirty="0"/>
              <a:t>-Fox-in-snow 1782</a:t>
            </a:r>
          </a:p>
          <a:p>
            <a:pPr marL="0" lvl="0" indent="0">
              <a:buNone/>
            </a:pPr>
            <a:r>
              <a:rPr lang="en-US" dirty="0"/>
              <a:t>8. Chris </a:t>
            </a:r>
            <a:r>
              <a:rPr lang="en-US" dirty="0" err="1"/>
              <a:t>Gladdis</a:t>
            </a:r>
            <a:r>
              <a:rPr lang="en-US" dirty="0"/>
              <a:t>, Giant cockroach</a:t>
            </a:r>
          </a:p>
          <a:p>
            <a:pPr marL="0" lvl="0" indent="0">
              <a:buNone/>
            </a:pPr>
            <a:r>
              <a:rPr lang="en-US" dirty="0"/>
              <a:t>9. Claudia </a:t>
            </a:r>
            <a:r>
              <a:rPr lang="en-US" dirty="0" err="1"/>
              <a:t>Dea</a:t>
            </a:r>
            <a:r>
              <a:rPr lang="en-US" dirty="0"/>
              <a:t>, my wolf friend</a:t>
            </a:r>
          </a:p>
          <a:p>
            <a:pPr marL="0" lvl="0" indent="0">
              <a:buNone/>
            </a:pPr>
            <a:r>
              <a:rPr lang="en-US" dirty="0"/>
              <a:t>10. Pedro </a:t>
            </a:r>
            <a:r>
              <a:rPr lang="en-US" dirty="0" err="1"/>
              <a:t>Cancion</a:t>
            </a:r>
            <a:r>
              <a:rPr lang="en-US" dirty="0"/>
              <a:t>, </a:t>
            </a:r>
            <a:r>
              <a:rPr lang="en-US" dirty="0" err="1"/>
              <a:t>Sulin</a:t>
            </a:r>
            <a:endParaRPr lang="en-US" dirty="0"/>
          </a:p>
          <a:p>
            <a:pPr marL="0" lvl="0" indent="0">
              <a:buNone/>
            </a:pPr>
            <a:r>
              <a:rPr lang="en-US" dirty="0"/>
              <a:t>11. Mike Lewinski, Fireflies and Star Trails No. 1</a:t>
            </a:r>
          </a:p>
          <a:p>
            <a:pPr marL="0" lvl="0" indent="0">
              <a:buNone/>
            </a:pPr>
            <a:r>
              <a:rPr lang="en-US" dirty="0"/>
              <a:t>12. Ken Slade, A Landing Close-Up</a:t>
            </a:r>
          </a:p>
          <a:p>
            <a:pPr marL="0" lvl="0" indent="0">
              <a:buNone/>
            </a:pPr>
            <a:r>
              <a:rPr lang="en-US" dirty="0"/>
              <a:t>13. </a:t>
            </a:r>
            <a:r>
              <a:rPr lang="en-US" dirty="0" err="1"/>
              <a:t>Þórunn</a:t>
            </a:r>
            <a:r>
              <a:rPr lang="en-US" dirty="0"/>
              <a:t> </a:t>
            </a:r>
            <a:r>
              <a:rPr lang="en-US" dirty="0" err="1"/>
              <a:t>Þorsteinsdóttir</a:t>
            </a:r>
            <a:r>
              <a:rPr lang="en-US" dirty="0"/>
              <a:t>. From Iceland. Fantasy</a:t>
            </a:r>
          </a:p>
          <a:p>
            <a:pPr marL="0" lvl="0" indent="0">
              <a:buNone/>
            </a:pPr>
            <a:r>
              <a:rPr lang="en-US" dirty="0"/>
              <a:t>14. Kenneth Cole Schneider Eagle Flying 20090203</a:t>
            </a:r>
          </a:p>
          <a:p>
            <a:endParaRPr lang="en-US" dirty="0"/>
          </a:p>
        </p:txBody>
      </p:sp>
      <p:sp>
        <p:nvSpPr>
          <p:cNvPr id="7" name="Content Placeholder 6">
            <a:extLst>
              <a:ext uri="{FF2B5EF4-FFF2-40B4-BE49-F238E27FC236}">
                <a16:creationId xmlns:a16="http://schemas.microsoft.com/office/drawing/2014/main" id="{D40892C2-607D-489E-A9B0-EC3F672C0DDC}"/>
              </a:ext>
            </a:extLst>
          </p:cNvPr>
          <p:cNvSpPr>
            <a:spLocks noGrp="1"/>
          </p:cNvSpPr>
          <p:nvPr>
            <p:ph sz="half" idx="2"/>
          </p:nvPr>
        </p:nvSpPr>
        <p:spPr/>
        <p:txBody>
          <a:bodyPr>
            <a:normAutofit fontScale="55000" lnSpcReduction="20000"/>
          </a:bodyPr>
          <a:lstStyle/>
          <a:p>
            <a:pPr marL="0" lvl="0" indent="0">
              <a:buNone/>
            </a:pPr>
            <a:r>
              <a:rPr lang="en-US" dirty="0"/>
              <a:t>15. Nigel Green, 300D_0352</a:t>
            </a:r>
          </a:p>
          <a:p>
            <a:pPr marL="0" lvl="0" indent="0">
              <a:buNone/>
            </a:pPr>
            <a:r>
              <a:rPr lang="en-US" dirty="0"/>
              <a:t>16. </a:t>
            </a:r>
            <a:r>
              <a:rPr lang="en-US" dirty="0" err="1"/>
              <a:t>AgriLife</a:t>
            </a:r>
            <a:r>
              <a:rPr lang="en-US" dirty="0"/>
              <a:t> Today Follow, Hidden fawn</a:t>
            </a:r>
          </a:p>
          <a:p>
            <a:pPr marL="0" lvl="0" indent="0">
              <a:buNone/>
            </a:pPr>
            <a:r>
              <a:rPr lang="en-US" dirty="0"/>
              <a:t>17. Jim, the Photographer, "This machine surrounds hate and forces it to surrender."</a:t>
            </a:r>
          </a:p>
          <a:p>
            <a:pPr marL="0" lvl="0" indent="0">
              <a:buNone/>
            </a:pPr>
            <a:r>
              <a:rPr lang="en-US" dirty="0"/>
              <a:t>18. Stuart Webster, </a:t>
            </a:r>
            <a:r>
              <a:rPr lang="en-US" dirty="0" err="1"/>
              <a:t>Ameretto</a:t>
            </a:r>
            <a:r>
              <a:rPr lang="en-US" dirty="0"/>
              <a:t> Sour</a:t>
            </a:r>
          </a:p>
          <a:p>
            <a:pPr marL="0" lvl="0" indent="0">
              <a:buNone/>
            </a:pPr>
            <a:r>
              <a:rPr lang="en-US" dirty="0"/>
              <a:t>19. Stuart Seeger, Sunrise: West Texas Style</a:t>
            </a:r>
          </a:p>
          <a:p>
            <a:pPr marL="0" lvl="0" indent="0">
              <a:buNone/>
            </a:pPr>
            <a:r>
              <a:rPr lang="en-US" dirty="0"/>
              <a:t>20. </a:t>
            </a:r>
            <a:r>
              <a:rPr lang="en-US" dirty="0" err="1"/>
              <a:t>Magalie</a:t>
            </a:r>
            <a:r>
              <a:rPr lang="en-US" dirty="0"/>
              <a:t> </a:t>
            </a:r>
            <a:r>
              <a:rPr lang="en-US" dirty="0" err="1"/>
              <a:t>L'Abbé</a:t>
            </a:r>
            <a:r>
              <a:rPr lang="en-US" dirty="0"/>
              <a:t>, ants!</a:t>
            </a:r>
          </a:p>
          <a:p>
            <a:pPr marL="0" lvl="0" indent="0">
              <a:buNone/>
            </a:pPr>
            <a:r>
              <a:rPr lang="en-US" dirty="0"/>
              <a:t>21. Nick Bastian, Pecan Grove Village Tempe AZ</a:t>
            </a:r>
          </a:p>
          <a:p>
            <a:pPr marL="0" lvl="0" indent="0">
              <a:buNone/>
            </a:pPr>
            <a:r>
              <a:rPr lang="en-US" dirty="0"/>
              <a:t>22. Nicholas Chan, IMG_0332</a:t>
            </a:r>
          </a:p>
          <a:p>
            <a:pPr marL="0" lvl="0" indent="0">
              <a:buNone/>
            </a:pPr>
            <a:r>
              <a:rPr lang="en-US" dirty="0"/>
              <a:t>23. </a:t>
            </a:r>
            <a:r>
              <a:rPr lang="en-US" dirty="0" err="1"/>
              <a:t>Idee</a:t>
            </a:r>
            <a:r>
              <a:rPr lang="en-US" dirty="0"/>
              <a:t> </a:t>
            </a:r>
            <a:r>
              <a:rPr lang="en-US" dirty="0" err="1"/>
              <a:t>Contagiose</a:t>
            </a:r>
            <a:r>
              <a:rPr lang="en-US" dirty="0"/>
              <a:t>, JULIA “BUTTERFLY” HILL: VIVERE DUE ANNI SU UN ALBERO</a:t>
            </a:r>
          </a:p>
          <a:p>
            <a:pPr marL="0" lvl="0" indent="0">
              <a:buNone/>
            </a:pPr>
            <a:r>
              <a:rPr lang="en-US" dirty="0"/>
              <a:t>24. </a:t>
            </a:r>
            <a:r>
              <a:rPr lang="en-US" dirty="0" err="1"/>
              <a:t>gizem</a:t>
            </a:r>
            <a:r>
              <a:rPr lang="en-US" dirty="0"/>
              <a:t> </a:t>
            </a:r>
            <a:r>
              <a:rPr lang="en-US" dirty="0" err="1"/>
              <a:t>boyacioglu</a:t>
            </a:r>
            <a:r>
              <a:rPr lang="en-US" dirty="0"/>
              <a:t>, Pickle in a Jar</a:t>
            </a:r>
          </a:p>
          <a:p>
            <a:pPr marL="0" lvl="0" indent="0">
              <a:buNone/>
            </a:pPr>
            <a:r>
              <a:rPr lang="en-US" dirty="0"/>
              <a:t>25. Sandor Weisz, </a:t>
            </a:r>
            <a:r>
              <a:rPr lang="en-US" dirty="0" err="1"/>
              <a:t>Jigsawing</a:t>
            </a:r>
            <a:endParaRPr lang="en-US" dirty="0"/>
          </a:p>
          <a:p>
            <a:pPr marL="0" lvl="0" indent="0">
              <a:buNone/>
            </a:pPr>
            <a:r>
              <a:rPr lang="en-US" dirty="0"/>
              <a:t>26. </a:t>
            </a:r>
            <a:r>
              <a:rPr lang="en-US" dirty="0" err="1"/>
              <a:t>Srasteria</a:t>
            </a:r>
            <a:r>
              <a:rPr lang="en-US" dirty="0"/>
              <a:t>, Wildflower_2601</a:t>
            </a:r>
          </a:p>
          <a:p>
            <a:endParaRPr lang="en-US" dirty="0"/>
          </a:p>
        </p:txBody>
      </p:sp>
    </p:spTree>
    <p:extLst>
      <p:ext uri="{BB962C8B-B14F-4D97-AF65-F5344CB8AC3E}">
        <p14:creationId xmlns:p14="http://schemas.microsoft.com/office/powerpoint/2010/main" val="3591331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9E3C9-9B0B-4BC5-83B0-0FC062358FAC}"/>
              </a:ext>
            </a:extLst>
          </p:cNvPr>
          <p:cNvSpPr>
            <a:spLocks noGrp="1"/>
          </p:cNvSpPr>
          <p:nvPr>
            <p:ph type="title"/>
          </p:nvPr>
        </p:nvSpPr>
        <p:spPr>
          <a:xfrm>
            <a:off x="839788" y="444500"/>
            <a:ext cx="3932237" cy="1612900"/>
          </a:xfrm>
        </p:spPr>
        <p:txBody>
          <a:bodyPr>
            <a:normAutofit fontScale="90000"/>
          </a:bodyPr>
          <a:lstStyle/>
          <a:p>
            <a:r>
              <a:rPr lang="en-US" i="1" dirty="0">
                <a:effectLst/>
              </a:rPr>
              <a:t>from</a:t>
            </a:r>
            <a:r>
              <a:rPr lang="en-US" dirty="0">
                <a:effectLst/>
              </a:rPr>
              <a:t> “For a Coming Extinction”</a:t>
            </a:r>
            <a:br>
              <a:rPr lang="en-US" dirty="0">
                <a:effectLst/>
              </a:rPr>
            </a:br>
            <a:r>
              <a:rPr lang="en-US" i="1" dirty="0">
                <a:effectLst/>
              </a:rPr>
              <a:t>by</a:t>
            </a:r>
            <a:r>
              <a:rPr lang="en-US" dirty="0">
                <a:effectLst/>
              </a:rPr>
              <a:t> W. S. Merwin</a:t>
            </a:r>
            <a:br>
              <a:rPr lang="en-US" dirty="0">
                <a:effectLst/>
              </a:rPr>
            </a:br>
            <a:endParaRPr lang="en-US" dirty="0"/>
          </a:p>
        </p:txBody>
      </p:sp>
      <p:pic>
        <p:nvPicPr>
          <p:cNvPr id="6" name="Content Placeholder 5">
            <a:extLst>
              <a:ext uri="{FF2B5EF4-FFF2-40B4-BE49-F238E27FC236}">
                <a16:creationId xmlns:a16="http://schemas.microsoft.com/office/drawing/2014/main" id="{0BA1460C-64CC-4EB3-BB42-BB939845CD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3213" y="1019738"/>
            <a:ext cx="6677683" cy="4453962"/>
          </a:xfrm>
        </p:spPr>
      </p:pic>
      <p:sp>
        <p:nvSpPr>
          <p:cNvPr id="4" name="Text Placeholder 3">
            <a:extLst>
              <a:ext uri="{FF2B5EF4-FFF2-40B4-BE49-F238E27FC236}">
                <a16:creationId xmlns:a16="http://schemas.microsoft.com/office/drawing/2014/main" id="{97877E97-0548-43EF-9B1C-062DD6F77A24}"/>
              </a:ext>
            </a:extLst>
          </p:cNvPr>
          <p:cNvSpPr>
            <a:spLocks noGrp="1"/>
          </p:cNvSpPr>
          <p:nvPr>
            <p:ph type="body" sz="half" idx="2"/>
          </p:nvPr>
        </p:nvSpPr>
        <p:spPr/>
        <p:txBody>
          <a:bodyPr>
            <a:normAutofit/>
          </a:bodyPr>
          <a:lstStyle/>
          <a:p>
            <a:r>
              <a:rPr lang="en-US" dirty="0">
                <a:effectLst/>
              </a:rPr>
              <a:t>Gray whale</a:t>
            </a:r>
          </a:p>
          <a:p>
            <a:r>
              <a:rPr lang="en-US" dirty="0">
                <a:effectLst/>
              </a:rPr>
              <a:t>Now that we are sending you to The End</a:t>
            </a:r>
          </a:p>
          <a:p>
            <a:r>
              <a:rPr lang="en-US" dirty="0">
                <a:effectLst/>
              </a:rPr>
              <a:t>That great god</a:t>
            </a:r>
          </a:p>
          <a:p>
            <a:r>
              <a:rPr lang="en-US" dirty="0">
                <a:effectLst/>
              </a:rPr>
              <a:t>Tell him</a:t>
            </a:r>
          </a:p>
          <a:p>
            <a:r>
              <a:rPr lang="en-US" dirty="0">
                <a:effectLst/>
              </a:rPr>
              <a:t>That we who follow you invented forgiveness</a:t>
            </a:r>
          </a:p>
          <a:p>
            <a:r>
              <a:rPr lang="en-US" dirty="0">
                <a:effectLst/>
              </a:rPr>
              <a:t>And forgive nothing…</a:t>
            </a:r>
          </a:p>
          <a:p>
            <a:r>
              <a:rPr lang="en-US" dirty="0">
                <a:effectLst/>
              </a:rPr>
              <a:t>Tell him that we were made</a:t>
            </a:r>
          </a:p>
          <a:p>
            <a:r>
              <a:rPr lang="en-US" dirty="0">
                <a:effectLst/>
              </a:rPr>
              <a:t>On another day…</a:t>
            </a:r>
          </a:p>
          <a:p>
            <a:r>
              <a:rPr lang="en-US" dirty="0">
                <a:effectLst/>
              </a:rPr>
              <a:t>Tell him</a:t>
            </a:r>
          </a:p>
          <a:p>
            <a:r>
              <a:rPr lang="en-US" dirty="0"/>
              <a:t>That it is we who are important</a:t>
            </a:r>
          </a:p>
        </p:txBody>
      </p:sp>
    </p:spTree>
    <p:extLst>
      <p:ext uri="{BB962C8B-B14F-4D97-AF65-F5344CB8AC3E}">
        <p14:creationId xmlns:p14="http://schemas.microsoft.com/office/powerpoint/2010/main" val="527107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F55E9-61DB-42D6-8BEB-96BECF14F1BE}"/>
              </a:ext>
            </a:extLst>
          </p:cNvPr>
          <p:cNvSpPr>
            <a:spLocks noGrp="1"/>
          </p:cNvSpPr>
          <p:nvPr>
            <p:ph type="title"/>
          </p:nvPr>
        </p:nvSpPr>
        <p:spPr/>
        <p:txBody>
          <a:bodyPr/>
          <a:lstStyle/>
          <a:p>
            <a:r>
              <a:rPr lang="en-US" i="1" dirty="0">
                <a:effectLst/>
              </a:rPr>
              <a:t>from</a:t>
            </a:r>
            <a:r>
              <a:rPr lang="en-US" dirty="0">
                <a:effectLst/>
              </a:rPr>
              <a:t> </a:t>
            </a:r>
            <a:r>
              <a:rPr lang="en-US" i="1" dirty="0">
                <a:effectLst/>
              </a:rPr>
              <a:t>Planet of Weeds</a:t>
            </a:r>
            <a:br>
              <a:rPr lang="en-US" dirty="0">
                <a:effectLst/>
              </a:rPr>
            </a:br>
            <a:r>
              <a:rPr lang="en-US" i="1" dirty="0">
                <a:effectLst/>
              </a:rPr>
              <a:t>by </a:t>
            </a:r>
            <a:r>
              <a:rPr lang="en-US" dirty="0">
                <a:effectLst/>
              </a:rPr>
              <a:t>David </a:t>
            </a:r>
            <a:r>
              <a:rPr lang="en-US" dirty="0" err="1">
                <a:effectLst/>
              </a:rPr>
              <a:t>Quamman</a:t>
            </a:r>
            <a:br>
              <a:rPr lang="en-US" dirty="0">
                <a:effectLst/>
              </a:rPr>
            </a:br>
            <a:endParaRPr lang="en-US" dirty="0"/>
          </a:p>
        </p:txBody>
      </p:sp>
      <p:pic>
        <p:nvPicPr>
          <p:cNvPr id="5" name="Content Placeholder 4">
            <a:extLst>
              <a:ext uri="{FF2B5EF4-FFF2-40B4-BE49-F238E27FC236}">
                <a16:creationId xmlns:a16="http://schemas.microsoft.com/office/drawing/2014/main" id="{F8930A04-A7A8-40FB-97D9-89B41BE251C6}"/>
              </a:ext>
            </a:extLst>
          </p:cNvPr>
          <p:cNvPicPr>
            <a:picLocks noGrp="1" noChangeAspect="1"/>
          </p:cNvPicPr>
          <p:nvPr>
            <p:ph idx="1"/>
          </p:nvPr>
        </p:nvPicPr>
        <p:blipFill>
          <a:blip r:embed="rId2"/>
          <a:stretch>
            <a:fillRect/>
          </a:stretch>
        </p:blipFill>
        <p:spPr>
          <a:xfrm>
            <a:off x="5183188" y="1109662"/>
            <a:ext cx="6172200" cy="4629150"/>
          </a:xfrm>
          <a:prstGeom prst="rect">
            <a:avLst/>
          </a:prstGeom>
        </p:spPr>
      </p:pic>
      <p:sp>
        <p:nvSpPr>
          <p:cNvPr id="4" name="Text Placeholder 3">
            <a:extLst>
              <a:ext uri="{FF2B5EF4-FFF2-40B4-BE49-F238E27FC236}">
                <a16:creationId xmlns:a16="http://schemas.microsoft.com/office/drawing/2014/main" id="{54FADC48-7B23-402F-B9DB-3A8AC56229F9}"/>
              </a:ext>
            </a:extLst>
          </p:cNvPr>
          <p:cNvSpPr>
            <a:spLocks noGrp="1"/>
          </p:cNvSpPr>
          <p:nvPr>
            <p:ph type="body" sz="half" idx="2"/>
          </p:nvPr>
        </p:nvSpPr>
        <p:spPr/>
        <p:txBody>
          <a:bodyPr/>
          <a:lstStyle/>
          <a:p>
            <a:r>
              <a:rPr lang="en-US" dirty="0">
                <a:effectLst/>
              </a:rPr>
              <a:t> </a:t>
            </a:r>
          </a:p>
          <a:p>
            <a:r>
              <a:rPr lang="en-US" sz="1800" dirty="0">
                <a:effectLst/>
              </a:rPr>
              <a:t>So the world's privileged class—that's your class and my class—will probably still manage to maintain themselves inside Homer-Dixon's stretch limo, drinking bottled water and breathing bottled air and eating reasonably healthy food that has become incredibly precious, while the potholes in the road outside grow ever deeper.  Eventually the limo will look more like a lunar rover.  Ragtag mobs of desperate souls will cling to its bumpers, like groupies on Elvis's final Cadillac.</a:t>
            </a:r>
            <a:endParaRPr lang="en-US" sz="1800" dirty="0"/>
          </a:p>
        </p:txBody>
      </p:sp>
    </p:spTree>
    <p:extLst>
      <p:ext uri="{BB962C8B-B14F-4D97-AF65-F5344CB8AC3E}">
        <p14:creationId xmlns:p14="http://schemas.microsoft.com/office/powerpoint/2010/main" val="2424297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44F0D-DD51-4830-90D6-0DB2EBD26BD7}"/>
              </a:ext>
            </a:extLst>
          </p:cNvPr>
          <p:cNvSpPr>
            <a:spLocks noGrp="1"/>
          </p:cNvSpPr>
          <p:nvPr>
            <p:ph type="title"/>
          </p:nvPr>
        </p:nvSpPr>
        <p:spPr/>
        <p:txBody>
          <a:bodyPr>
            <a:normAutofit fontScale="90000"/>
          </a:bodyPr>
          <a:lstStyle/>
          <a:p>
            <a:r>
              <a:rPr lang="en-US" i="1" dirty="0">
                <a:effectLst/>
              </a:rPr>
              <a:t>from</a:t>
            </a:r>
            <a:r>
              <a:rPr lang="en-US" dirty="0">
                <a:effectLst/>
              </a:rPr>
              <a:t> Ezra Pound’s Proposition</a:t>
            </a:r>
            <a:br>
              <a:rPr lang="en-US" dirty="0">
                <a:effectLst/>
              </a:rPr>
            </a:br>
            <a:r>
              <a:rPr lang="en-US" i="1" dirty="0">
                <a:effectLst/>
              </a:rPr>
              <a:t>by</a:t>
            </a:r>
            <a:r>
              <a:rPr lang="en-US" dirty="0">
                <a:effectLst/>
              </a:rPr>
              <a:t> Robert Hass</a:t>
            </a:r>
            <a:br>
              <a:rPr lang="en-US" dirty="0">
                <a:effectLst/>
              </a:rPr>
            </a:br>
            <a:endParaRPr lang="en-US" dirty="0"/>
          </a:p>
        </p:txBody>
      </p:sp>
      <p:pic>
        <p:nvPicPr>
          <p:cNvPr id="6" name="Content Placeholder 5">
            <a:extLst>
              <a:ext uri="{FF2B5EF4-FFF2-40B4-BE49-F238E27FC236}">
                <a16:creationId xmlns:a16="http://schemas.microsoft.com/office/drawing/2014/main" id="{CB6612AB-A291-4F3A-85A1-F123F2604D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30061" y="1130301"/>
            <a:ext cx="6873694" cy="4584700"/>
          </a:xfrm>
        </p:spPr>
      </p:pic>
      <p:sp>
        <p:nvSpPr>
          <p:cNvPr id="4" name="Text Placeholder 3">
            <a:extLst>
              <a:ext uri="{FF2B5EF4-FFF2-40B4-BE49-F238E27FC236}">
                <a16:creationId xmlns:a16="http://schemas.microsoft.com/office/drawing/2014/main" id="{6FFEA709-9F44-4809-9ECB-1542999BC614}"/>
              </a:ext>
            </a:extLst>
          </p:cNvPr>
          <p:cNvSpPr>
            <a:spLocks noGrp="1"/>
          </p:cNvSpPr>
          <p:nvPr>
            <p:ph type="body" sz="half" idx="2"/>
          </p:nvPr>
        </p:nvSpPr>
        <p:spPr/>
        <p:txBody>
          <a:bodyPr/>
          <a:lstStyle/>
          <a:p>
            <a:r>
              <a:rPr lang="en-US" dirty="0">
                <a:effectLst/>
              </a:rPr>
              <a:t> </a:t>
            </a:r>
            <a:endParaRPr lang="en-US" sz="1800" dirty="0">
              <a:effectLst/>
            </a:endParaRPr>
          </a:p>
          <a:p>
            <a:pPr marL="457200" indent="-457200"/>
            <a:r>
              <a:rPr lang="en-US" sz="1800" dirty="0">
                <a:effectLst/>
              </a:rPr>
              <a:t>And the dam’s great turbine, beautifully tooled</a:t>
            </a:r>
          </a:p>
          <a:p>
            <a:pPr marL="457200" indent="-457200"/>
            <a:r>
              <a:rPr lang="en-US" sz="1800" dirty="0">
                <a:effectLst/>
              </a:rPr>
              <a:t>In Lund or Dresden or </a:t>
            </a:r>
            <a:r>
              <a:rPr lang="en-US" sz="1800" dirty="0" err="1">
                <a:effectLst/>
              </a:rPr>
              <a:t>Detriot</a:t>
            </a:r>
            <a:r>
              <a:rPr lang="en-US" sz="1800" dirty="0">
                <a:effectLst/>
              </a:rPr>
              <a:t>, financed</a:t>
            </a:r>
          </a:p>
          <a:p>
            <a:pPr marL="457200" indent="-457200"/>
            <a:r>
              <a:rPr lang="en-US" sz="1800" dirty="0">
                <a:effectLst/>
              </a:rPr>
              <a:t>by Lazard Freres in Paris or the Morgan Bank in New York…</a:t>
            </a:r>
          </a:p>
          <a:p>
            <a:pPr marL="457200" indent="-457200"/>
            <a:r>
              <a:rPr lang="en-US" sz="1800" dirty="0">
                <a:effectLst/>
              </a:rPr>
              <a:t>Have become hives of shimmering silver</a:t>
            </a:r>
          </a:p>
          <a:p>
            <a:pPr marL="457200" indent="-457200"/>
            <a:r>
              <a:rPr lang="en-US" sz="1800" dirty="0">
                <a:effectLst/>
              </a:rPr>
              <a:t>And, down river, they throw that bluish throb of light</a:t>
            </a:r>
          </a:p>
          <a:p>
            <a:pPr marL="457200" indent="-457200"/>
            <a:r>
              <a:rPr lang="en-US" sz="1800" dirty="0">
                <a:effectLst/>
              </a:rPr>
              <a:t>Across her cheekbones and her lovely skin.</a:t>
            </a:r>
          </a:p>
          <a:p>
            <a:endParaRPr lang="en-US" dirty="0"/>
          </a:p>
        </p:txBody>
      </p:sp>
    </p:spTree>
    <p:extLst>
      <p:ext uri="{BB962C8B-B14F-4D97-AF65-F5344CB8AC3E}">
        <p14:creationId xmlns:p14="http://schemas.microsoft.com/office/powerpoint/2010/main" val="1217574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DD4B6-3E31-447C-918E-1FFE9DA1AF6A}"/>
              </a:ext>
            </a:extLst>
          </p:cNvPr>
          <p:cNvSpPr>
            <a:spLocks noGrp="1"/>
          </p:cNvSpPr>
          <p:nvPr>
            <p:ph type="title"/>
          </p:nvPr>
        </p:nvSpPr>
        <p:spPr/>
        <p:txBody>
          <a:bodyPr>
            <a:normAutofit fontScale="90000"/>
          </a:bodyPr>
          <a:lstStyle/>
          <a:p>
            <a:r>
              <a:rPr lang="en-US" i="1" dirty="0">
                <a:effectLst/>
              </a:rPr>
              <a:t>from</a:t>
            </a:r>
            <a:r>
              <a:rPr lang="en-US" dirty="0">
                <a:effectLst/>
              </a:rPr>
              <a:t> “The Peace of Wild Things”</a:t>
            </a:r>
            <a:br>
              <a:rPr lang="en-US" dirty="0">
                <a:effectLst/>
              </a:rPr>
            </a:br>
            <a:r>
              <a:rPr lang="en-US" i="1" dirty="0">
                <a:effectLst/>
              </a:rPr>
              <a:t>by</a:t>
            </a:r>
            <a:r>
              <a:rPr lang="en-US" dirty="0">
                <a:effectLst/>
              </a:rPr>
              <a:t> Wendell Berry</a:t>
            </a:r>
            <a:br>
              <a:rPr lang="en-US" dirty="0">
                <a:effectLst/>
              </a:rPr>
            </a:br>
            <a:endParaRPr lang="en-US" dirty="0"/>
          </a:p>
        </p:txBody>
      </p:sp>
      <p:pic>
        <p:nvPicPr>
          <p:cNvPr id="6" name="Content Placeholder 5">
            <a:extLst>
              <a:ext uri="{FF2B5EF4-FFF2-40B4-BE49-F238E27FC236}">
                <a16:creationId xmlns:a16="http://schemas.microsoft.com/office/drawing/2014/main" id="{39220E5B-65D9-4096-95D7-2E2FD2018A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31550" y="723900"/>
            <a:ext cx="7064102" cy="4711700"/>
          </a:xfrm>
        </p:spPr>
      </p:pic>
      <p:sp>
        <p:nvSpPr>
          <p:cNvPr id="4" name="Text Placeholder 3">
            <a:extLst>
              <a:ext uri="{FF2B5EF4-FFF2-40B4-BE49-F238E27FC236}">
                <a16:creationId xmlns:a16="http://schemas.microsoft.com/office/drawing/2014/main" id="{97E32CFB-C988-4523-B48E-99B7C2ABE48E}"/>
              </a:ext>
            </a:extLst>
          </p:cNvPr>
          <p:cNvSpPr>
            <a:spLocks noGrp="1"/>
          </p:cNvSpPr>
          <p:nvPr>
            <p:ph type="body" sz="half" idx="2"/>
          </p:nvPr>
        </p:nvSpPr>
        <p:spPr/>
        <p:txBody>
          <a:bodyPr/>
          <a:lstStyle/>
          <a:p>
            <a:pPr marL="457200" indent="-457200"/>
            <a:r>
              <a:rPr lang="en-US" sz="2000" dirty="0">
                <a:effectLst/>
              </a:rPr>
              <a:t>I come into the peace of wild things</a:t>
            </a:r>
          </a:p>
          <a:p>
            <a:pPr marL="457200" indent="-457200"/>
            <a:r>
              <a:rPr lang="en-US" sz="2000" dirty="0">
                <a:effectLst/>
              </a:rPr>
              <a:t>who do not tax their lives with forethought</a:t>
            </a:r>
          </a:p>
          <a:p>
            <a:pPr marL="457200" indent="-457200"/>
            <a:r>
              <a:rPr lang="en-US" sz="2000" dirty="0">
                <a:effectLst/>
              </a:rPr>
              <a:t>of grief. I come into the presence of still water.</a:t>
            </a:r>
          </a:p>
          <a:p>
            <a:pPr marL="457200" indent="-457200"/>
            <a:r>
              <a:rPr lang="en-US" sz="2000" dirty="0">
                <a:effectLst/>
              </a:rPr>
              <a:t>And I feel above me the day-blind stars</a:t>
            </a:r>
          </a:p>
          <a:p>
            <a:pPr marL="457200" indent="-457200"/>
            <a:r>
              <a:rPr lang="en-US" sz="2000" dirty="0">
                <a:effectLst/>
              </a:rPr>
              <a:t>waiting with their light. For a time</a:t>
            </a:r>
          </a:p>
          <a:p>
            <a:pPr marL="457200" indent="-457200"/>
            <a:r>
              <a:rPr lang="en-US" sz="2000" dirty="0">
                <a:effectLst/>
              </a:rPr>
              <a:t>I rest in the grace of the world, and am free.</a:t>
            </a:r>
          </a:p>
          <a:p>
            <a:endParaRPr lang="en-US" dirty="0"/>
          </a:p>
        </p:txBody>
      </p:sp>
    </p:spTree>
    <p:extLst>
      <p:ext uri="{BB962C8B-B14F-4D97-AF65-F5344CB8AC3E}">
        <p14:creationId xmlns:p14="http://schemas.microsoft.com/office/powerpoint/2010/main" val="1829446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1EA47-1AE5-476D-844E-FE1FC5A0FFE3}"/>
              </a:ext>
            </a:extLst>
          </p:cNvPr>
          <p:cNvSpPr>
            <a:spLocks noGrp="1"/>
          </p:cNvSpPr>
          <p:nvPr>
            <p:ph type="title"/>
          </p:nvPr>
        </p:nvSpPr>
        <p:spPr>
          <a:xfrm>
            <a:off x="839787" y="228600"/>
            <a:ext cx="3932237" cy="2159000"/>
          </a:xfrm>
        </p:spPr>
        <p:txBody>
          <a:bodyPr>
            <a:normAutofit fontScale="90000"/>
          </a:bodyPr>
          <a:lstStyle/>
          <a:p>
            <a:pPr marL="457200" indent="-457200"/>
            <a:r>
              <a:rPr lang="en-US" i="1" dirty="0">
                <a:effectLst/>
              </a:rPr>
              <a:t>from</a:t>
            </a:r>
            <a:r>
              <a:rPr lang="en-US" dirty="0">
                <a:effectLst/>
              </a:rPr>
              <a:t> “Should the Fox Come Again to My Cabin in the Snow”</a:t>
            </a:r>
            <a:br>
              <a:rPr lang="en-US" dirty="0">
                <a:effectLst/>
              </a:rPr>
            </a:br>
            <a:r>
              <a:rPr lang="en-US" i="1" dirty="0">
                <a:effectLst/>
              </a:rPr>
              <a:t>by </a:t>
            </a:r>
            <a:r>
              <a:rPr lang="en-US" dirty="0">
                <a:effectLst/>
              </a:rPr>
              <a:t>Patricia </a:t>
            </a:r>
            <a:r>
              <a:rPr lang="en-US" dirty="0" err="1">
                <a:effectLst/>
              </a:rPr>
              <a:t>Fargnoli</a:t>
            </a:r>
            <a:br>
              <a:rPr lang="en-US" dirty="0">
                <a:effectLst/>
              </a:rPr>
            </a:br>
            <a:endParaRPr lang="en-US" dirty="0"/>
          </a:p>
        </p:txBody>
      </p:sp>
      <p:pic>
        <p:nvPicPr>
          <p:cNvPr id="6" name="Content Placeholder 5">
            <a:extLst>
              <a:ext uri="{FF2B5EF4-FFF2-40B4-BE49-F238E27FC236}">
                <a16:creationId xmlns:a16="http://schemas.microsoft.com/office/drawing/2014/main" id="{3BA6B1FC-A125-47A0-B11B-455D5463195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96176" y="479425"/>
            <a:ext cx="6817095" cy="5502275"/>
          </a:xfrm>
        </p:spPr>
      </p:pic>
      <p:sp>
        <p:nvSpPr>
          <p:cNvPr id="4" name="Text Placeholder 3">
            <a:extLst>
              <a:ext uri="{FF2B5EF4-FFF2-40B4-BE49-F238E27FC236}">
                <a16:creationId xmlns:a16="http://schemas.microsoft.com/office/drawing/2014/main" id="{C49C0DA4-E9D4-4C13-8367-4E2EAD791BB5}"/>
              </a:ext>
            </a:extLst>
          </p:cNvPr>
          <p:cNvSpPr>
            <a:spLocks noGrp="1"/>
          </p:cNvSpPr>
          <p:nvPr>
            <p:ph type="body" sz="half" idx="2"/>
          </p:nvPr>
        </p:nvSpPr>
        <p:spPr>
          <a:xfrm>
            <a:off x="839788" y="2286000"/>
            <a:ext cx="3932237" cy="3811588"/>
          </a:xfrm>
        </p:spPr>
        <p:txBody>
          <a:bodyPr>
            <a:normAutofit lnSpcReduction="10000"/>
          </a:bodyPr>
          <a:lstStyle/>
          <a:p>
            <a:pPr marL="457200" indent="-457200"/>
            <a:r>
              <a:rPr lang="en-US" dirty="0">
                <a:effectLst/>
              </a:rPr>
              <a:t> </a:t>
            </a:r>
          </a:p>
          <a:p>
            <a:pPr marL="457200" indent="-457200"/>
            <a:r>
              <a:rPr lang="en-US" sz="1700" dirty="0">
                <a:effectLst/>
              </a:rPr>
              <a:t>Then, the winter will have fallen all in white</a:t>
            </a:r>
          </a:p>
          <a:p>
            <a:pPr marL="457200" indent="-457200"/>
            <a:r>
              <a:rPr lang="en-US" sz="1700" dirty="0">
                <a:effectLst/>
              </a:rPr>
              <a:t>and the hill will be rising to the north,</a:t>
            </a:r>
          </a:p>
          <a:p>
            <a:pPr marL="457200" indent="-457200"/>
            <a:r>
              <a:rPr lang="en-US" sz="1700" dirty="0">
                <a:effectLst/>
              </a:rPr>
              <a:t>the night also rising and leaving,</a:t>
            </a:r>
          </a:p>
          <a:p>
            <a:pPr marL="457200" indent="-457200"/>
            <a:r>
              <a:rPr lang="en-US" sz="1700" dirty="0">
                <a:effectLst/>
              </a:rPr>
              <a:t>dawn light just coming in, the fire out.</a:t>
            </a:r>
          </a:p>
          <a:p>
            <a:pPr marL="457200" indent="-457200"/>
            <a:r>
              <a:rPr lang="en-US" sz="1700" dirty="0">
                <a:effectLst/>
              </a:rPr>
              <a:t> </a:t>
            </a:r>
          </a:p>
          <a:p>
            <a:pPr marL="457200" indent="-457200"/>
            <a:r>
              <a:rPr lang="en-US" sz="1700" dirty="0">
                <a:effectLst/>
              </a:rPr>
              <a:t>Down the hill running will come that flame</a:t>
            </a:r>
          </a:p>
          <a:p>
            <a:pPr marL="457200" indent="-457200"/>
            <a:r>
              <a:rPr lang="en-US" sz="1700" dirty="0">
                <a:effectLst/>
              </a:rPr>
              <a:t>among the dancing skeletons of the ash trees.</a:t>
            </a:r>
          </a:p>
          <a:p>
            <a:pPr marL="457200" indent="-457200"/>
            <a:r>
              <a:rPr lang="en-US" sz="1700" dirty="0">
                <a:effectLst/>
              </a:rPr>
              <a:t>I will leave the door open for him.</a:t>
            </a:r>
          </a:p>
          <a:p>
            <a:pPr marL="457200" indent="-457200"/>
            <a:r>
              <a:rPr lang="en-US" dirty="0">
                <a:effectLst/>
              </a:rPr>
              <a:t> </a:t>
            </a:r>
          </a:p>
          <a:p>
            <a:endParaRPr lang="en-US" dirty="0"/>
          </a:p>
        </p:txBody>
      </p:sp>
    </p:spTree>
    <p:extLst>
      <p:ext uri="{BB962C8B-B14F-4D97-AF65-F5344CB8AC3E}">
        <p14:creationId xmlns:p14="http://schemas.microsoft.com/office/powerpoint/2010/main" val="3558515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2E0D6-9493-43D7-B7F1-59E276553128}"/>
              </a:ext>
            </a:extLst>
          </p:cNvPr>
          <p:cNvSpPr>
            <a:spLocks noGrp="1"/>
          </p:cNvSpPr>
          <p:nvPr>
            <p:ph type="title"/>
          </p:nvPr>
        </p:nvSpPr>
        <p:spPr/>
        <p:txBody>
          <a:bodyPr>
            <a:normAutofit fontScale="90000"/>
          </a:bodyPr>
          <a:lstStyle/>
          <a:p>
            <a:r>
              <a:rPr lang="en-US" dirty="0">
                <a:effectLst/>
              </a:rPr>
              <a:t>from “the beginning of the end of the world”</a:t>
            </a:r>
            <a:br>
              <a:rPr lang="en-US" dirty="0">
                <a:effectLst/>
              </a:rPr>
            </a:br>
            <a:r>
              <a:rPr lang="en-US" dirty="0">
                <a:effectLst/>
              </a:rPr>
              <a:t>by Lucille Clifton</a:t>
            </a:r>
            <a:br>
              <a:rPr lang="en-US" dirty="0">
                <a:effectLst/>
              </a:rPr>
            </a:br>
            <a:endParaRPr lang="en-US" dirty="0"/>
          </a:p>
        </p:txBody>
      </p:sp>
      <p:pic>
        <p:nvPicPr>
          <p:cNvPr id="6" name="Content Placeholder 5">
            <a:extLst>
              <a:ext uri="{FF2B5EF4-FFF2-40B4-BE49-F238E27FC236}">
                <a16:creationId xmlns:a16="http://schemas.microsoft.com/office/drawing/2014/main" id="{CC1704B1-A6D8-4D75-A429-1FD3DC37EB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18200" y="289453"/>
            <a:ext cx="4178697" cy="5571597"/>
          </a:xfrm>
        </p:spPr>
      </p:pic>
      <p:sp>
        <p:nvSpPr>
          <p:cNvPr id="4" name="Text Placeholder 3">
            <a:extLst>
              <a:ext uri="{FF2B5EF4-FFF2-40B4-BE49-F238E27FC236}">
                <a16:creationId xmlns:a16="http://schemas.microsoft.com/office/drawing/2014/main" id="{AC96A258-A3D7-4F95-9299-F5549AD1927B}"/>
              </a:ext>
            </a:extLst>
          </p:cNvPr>
          <p:cNvSpPr>
            <a:spLocks noGrp="1"/>
          </p:cNvSpPr>
          <p:nvPr>
            <p:ph type="body" sz="half" idx="2"/>
          </p:nvPr>
        </p:nvSpPr>
        <p:spPr/>
        <p:txBody>
          <a:bodyPr>
            <a:normAutofit lnSpcReduction="10000"/>
          </a:bodyPr>
          <a:lstStyle/>
          <a:p>
            <a:r>
              <a:rPr lang="en-US" dirty="0">
                <a:effectLst/>
              </a:rPr>
              <a:t> </a:t>
            </a:r>
          </a:p>
          <a:p>
            <a:r>
              <a:rPr lang="en-US" sz="1700" dirty="0">
                <a:effectLst/>
              </a:rPr>
              <a:t>maybe the morning the roaches</a:t>
            </a:r>
          </a:p>
          <a:p>
            <a:r>
              <a:rPr lang="en-US" sz="1700" dirty="0">
                <a:effectLst/>
              </a:rPr>
              <a:t>walked into the kitchen</a:t>
            </a:r>
          </a:p>
          <a:p>
            <a:r>
              <a:rPr lang="en-US" sz="1700" dirty="0">
                <a:effectLst/>
              </a:rPr>
              <a:t>bold with they bad selves</a:t>
            </a:r>
          </a:p>
          <a:p>
            <a:r>
              <a:rPr lang="en-US" sz="1700" dirty="0">
                <a:effectLst/>
              </a:rPr>
              <a:t>marching up out of the drains</a:t>
            </a:r>
          </a:p>
          <a:p>
            <a:r>
              <a:rPr lang="en-US" sz="1700" dirty="0">
                <a:effectLst/>
              </a:rPr>
              <a:t>not like soldiers	    like priests</a:t>
            </a:r>
          </a:p>
          <a:p>
            <a:r>
              <a:rPr lang="en-US" sz="1700" dirty="0">
                <a:effectLst/>
              </a:rPr>
              <a:t>grim and patient in the sink</a:t>
            </a:r>
          </a:p>
          <a:p>
            <a:r>
              <a:rPr lang="en-US" sz="1700" dirty="0">
                <a:effectLst/>
              </a:rPr>
              <a:t>and when we ran the water</a:t>
            </a:r>
          </a:p>
          <a:p>
            <a:r>
              <a:rPr lang="en-US" sz="1700" dirty="0">
                <a:effectLst/>
              </a:rPr>
              <a:t>trying to drown them as if they were</a:t>
            </a:r>
          </a:p>
          <a:p>
            <a:r>
              <a:rPr lang="en-US" sz="1700" dirty="0">
                <a:effectLst/>
              </a:rPr>
              <a:t>soldiers	they seemed to bow their</a:t>
            </a:r>
          </a:p>
          <a:p>
            <a:r>
              <a:rPr lang="en-US" sz="1700" dirty="0">
                <a:effectLst/>
              </a:rPr>
              <a:t>sad heads	for us not at us</a:t>
            </a:r>
          </a:p>
          <a:p>
            <a:endParaRPr lang="en-US" dirty="0"/>
          </a:p>
        </p:txBody>
      </p:sp>
    </p:spTree>
    <p:extLst>
      <p:ext uri="{BB962C8B-B14F-4D97-AF65-F5344CB8AC3E}">
        <p14:creationId xmlns:p14="http://schemas.microsoft.com/office/powerpoint/2010/main" val="1669860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B1741-DDC5-4B75-8FDF-DD128E78D1FD}"/>
              </a:ext>
            </a:extLst>
          </p:cNvPr>
          <p:cNvSpPr>
            <a:spLocks noGrp="1"/>
          </p:cNvSpPr>
          <p:nvPr>
            <p:ph type="title"/>
          </p:nvPr>
        </p:nvSpPr>
        <p:spPr/>
        <p:txBody>
          <a:bodyPr>
            <a:normAutofit fontScale="90000"/>
          </a:bodyPr>
          <a:lstStyle/>
          <a:p>
            <a:r>
              <a:rPr lang="en-US" i="1" dirty="0">
                <a:effectLst/>
              </a:rPr>
              <a:t>from</a:t>
            </a:r>
            <a:r>
              <a:rPr lang="en-US" dirty="0">
                <a:effectLst/>
              </a:rPr>
              <a:t> </a:t>
            </a:r>
            <a:r>
              <a:rPr lang="en-US" i="1" dirty="0">
                <a:effectLst/>
              </a:rPr>
              <a:t>The </a:t>
            </a:r>
            <a:r>
              <a:rPr lang="en-US" i="1" dirty="0" err="1">
                <a:effectLst/>
              </a:rPr>
              <a:t>Ninemile</a:t>
            </a:r>
            <a:r>
              <a:rPr lang="en-US" i="1" dirty="0">
                <a:effectLst/>
              </a:rPr>
              <a:t> Wolves</a:t>
            </a:r>
            <a:br>
              <a:rPr lang="en-US" dirty="0">
                <a:effectLst/>
              </a:rPr>
            </a:br>
            <a:r>
              <a:rPr lang="en-US" i="1" dirty="0">
                <a:effectLst/>
              </a:rPr>
              <a:t>by</a:t>
            </a:r>
            <a:r>
              <a:rPr lang="en-US" dirty="0">
                <a:effectLst/>
              </a:rPr>
              <a:t> Rick Bass</a:t>
            </a:r>
            <a:br>
              <a:rPr lang="en-US" dirty="0">
                <a:effectLst/>
              </a:rPr>
            </a:br>
            <a:endParaRPr lang="en-US" dirty="0"/>
          </a:p>
        </p:txBody>
      </p:sp>
      <p:sp>
        <p:nvSpPr>
          <p:cNvPr id="4" name="Text Placeholder 3">
            <a:extLst>
              <a:ext uri="{FF2B5EF4-FFF2-40B4-BE49-F238E27FC236}">
                <a16:creationId xmlns:a16="http://schemas.microsoft.com/office/drawing/2014/main" id="{0ABA7690-2C13-4A38-B672-46D5E472082A}"/>
              </a:ext>
            </a:extLst>
          </p:cNvPr>
          <p:cNvSpPr>
            <a:spLocks noGrp="1"/>
          </p:cNvSpPr>
          <p:nvPr>
            <p:ph type="body" sz="half" idx="2"/>
          </p:nvPr>
        </p:nvSpPr>
        <p:spPr/>
        <p:txBody>
          <a:bodyPr>
            <a:normAutofit/>
          </a:bodyPr>
          <a:lstStyle/>
          <a:p>
            <a:r>
              <a:rPr lang="en-US" dirty="0">
                <a:effectLst/>
              </a:rPr>
              <a:t> </a:t>
            </a:r>
          </a:p>
          <a:p>
            <a:r>
              <a:rPr lang="en-US" dirty="0">
                <a:effectLst/>
              </a:rPr>
              <a:t>They eat everything, when they kill, even the snow that soaks up the blood.</a:t>
            </a:r>
          </a:p>
          <a:p>
            <a:r>
              <a:rPr lang="en-US" dirty="0"/>
              <a:t>This all goes on usually at night. They catch their prey from behind, often, but also by the nose, the face, the neck whatever they can dart in and grab without being kicked. When the prey pauses, or buckles, it's over; the prey's hindquarters, or neck, might be torn out, and in that manner, the prey flounders. The wolves swarm it, then. They don't have thumbs. All they've got is teeth, long legs, and—I have to say this—great hearts.</a:t>
            </a:r>
          </a:p>
        </p:txBody>
      </p:sp>
      <p:pic>
        <p:nvPicPr>
          <p:cNvPr id="9" name="Content Placeholder 8">
            <a:extLst>
              <a:ext uri="{FF2B5EF4-FFF2-40B4-BE49-F238E27FC236}">
                <a16:creationId xmlns:a16="http://schemas.microsoft.com/office/drawing/2014/main" id="{B7137202-2460-4B1F-B668-78AEEF06A8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74637" y="965200"/>
            <a:ext cx="7317363" cy="4057523"/>
          </a:xfrm>
        </p:spPr>
      </p:pic>
    </p:spTree>
    <p:extLst>
      <p:ext uri="{BB962C8B-B14F-4D97-AF65-F5344CB8AC3E}">
        <p14:creationId xmlns:p14="http://schemas.microsoft.com/office/powerpoint/2010/main" val="37146257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337</TotalTime>
  <Words>1305</Words>
  <Application>Microsoft Office PowerPoint</Application>
  <PresentationFormat>Widescreen</PresentationFormat>
  <Paragraphs>199</Paragraphs>
  <Slides>28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Calibri Light</vt:lpstr>
      <vt:lpstr>Proxima Nova</vt:lpstr>
      <vt:lpstr>Office Theme</vt:lpstr>
      <vt:lpstr>Ecoliterature</vt:lpstr>
      <vt:lpstr>Bill McKibben</vt:lpstr>
      <vt:lpstr>from “For a Coming Extinction” by W. S. Merwin </vt:lpstr>
      <vt:lpstr>from Planet of Weeds by David Quamman </vt:lpstr>
      <vt:lpstr>from Ezra Pound’s Proposition by Robert Hass </vt:lpstr>
      <vt:lpstr>from “The Peace of Wild Things” by Wendell Berry </vt:lpstr>
      <vt:lpstr>from “Should the Fox Come Again to My Cabin in the Snow” by Patricia Fargnoli </vt:lpstr>
      <vt:lpstr>from “the beginning of the end of the world” by Lucille Clifton </vt:lpstr>
      <vt:lpstr>from The Ninemile Wolves by Rick Bass </vt:lpstr>
      <vt:lpstr>from The Last Panda by George B. Schaller </vt:lpstr>
      <vt:lpstr>from The Ecology of Magic by David Abram </vt:lpstr>
      <vt:lpstr>from The Song of the White Pelican by Jack Turner </vt:lpstr>
      <vt:lpstr>from If the Owl Calls Again by John Haines </vt:lpstr>
      <vt:lpstr>from Eagle Poem by JOY HARJO </vt:lpstr>
      <vt:lpstr>from “The Supple Deer” by Jane Hirshfield </vt:lpstr>
      <vt:lpstr>from Heart and Blood:  Living with Deer by Richard Nelson </vt:lpstr>
      <vt:lpstr>from “Ecology” by Jack Collom </vt:lpstr>
      <vt:lpstr>from “On the rocks” by Camille T. Dungy </vt:lpstr>
      <vt:lpstr>from “West Texas” by B. H. Fairchild </vt:lpstr>
      <vt:lpstr>from The Ecology of Magic by David Abram </vt:lpstr>
      <vt:lpstr>from “My Dear Affluent Reader,” by C. D. Wright </vt:lpstr>
      <vt:lpstr>from “Eating a Mountain” by Deborah A. Miranda </vt:lpstr>
      <vt:lpstr>from The Legacy of Luna by Julia Butterfly Hill </vt:lpstr>
      <vt:lpstr>from Inspirations for Sustaining Life on Earth by Calvin DeWitt </vt:lpstr>
      <vt:lpstr>from Blessed Unrest by Paul Hawken </vt:lpstr>
      <vt:lpstr>from “For the Children” by Gary Snyder </vt:lpstr>
      <vt:lpstr>from “The Summer Day” by Mary Oliver   </vt:lpstr>
      <vt:lpstr>Photo Credits All Creative Commons (CC 2.0 Generic)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Ecoliterature</dc:title>
  <dc:creator>Steve</dc:creator>
  <cp:lastModifiedBy>Steve</cp:lastModifiedBy>
  <cp:revision>27</cp:revision>
  <dcterms:created xsi:type="dcterms:W3CDTF">2017-12-20T19:39:14Z</dcterms:created>
  <dcterms:modified xsi:type="dcterms:W3CDTF">2017-12-21T15:26:39Z</dcterms:modified>
</cp:coreProperties>
</file>